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7" r:id="rId5"/>
  </p:sldMasterIdLst>
  <p:notesMasterIdLst>
    <p:notesMasterId r:id="rId28"/>
  </p:notesMasterIdLst>
  <p:sldIdLst>
    <p:sldId id="274" r:id="rId6"/>
    <p:sldId id="282" r:id="rId7"/>
    <p:sldId id="298" r:id="rId8"/>
    <p:sldId id="317" r:id="rId9"/>
    <p:sldId id="318" r:id="rId10"/>
    <p:sldId id="315" r:id="rId11"/>
    <p:sldId id="265" r:id="rId12"/>
    <p:sldId id="283" r:id="rId13"/>
    <p:sldId id="284" r:id="rId14"/>
    <p:sldId id="324" r:id="rId15"/>
    <p:sldId id="288" r:id="rId16"/>
    <p:sldId id="268" r:id="rId17"/>
    <p:sldId id="322" r:id="rId18"/>
    <p:sldId id="285" r:id="rId19"/>
    <p:sldId id="313" r:id="rId20"/>
    <p:sldId id="304" r:id="rId21"/>
    <p:sldId id="257" r:id="rId22"/>
    <p:sldId id="259" r:id="rId23"/>
    <p:sldId id="258" r:id="rId24"/>
    <p:sldId id="273" r:id="rId25"/>
    <p:sldId id="276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FCC3-FA14-49C8-85A3-D5EC402AC75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F80D-6878-417F-97F8-11089B2983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:notes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54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Google Shape;355;p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54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Google Shape;355;p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13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Google Shape;414;p1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>
            <a:extLst>
              <a:ext uri="{FF2B5EF4-FFF2-40B4-BE49-F238E27FC236}">
                <a16:creationId xmlns:a16="http://schemas.microsoft.com/office/drawing/2014/main" id="{B2978BF7-B035-764E-544B-A1BB8CC7597D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88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ru-RU" sz="1300"/>
              <a:t>(c) Retsch GmbH</a:t>
            </a:r>
          </a:p>
        </p:txBody>
      </p:sp>
      <p:sp>
        <p:nvSpPr>
          <p:cNvPr id="46083" name="Rectangle 24">
            <a:extLst>
              <a:ext uri="{FF2B5EF4-FFF2-40B4-BE49-F238E27FC236}">
                <a16:creationId xmlns:a16="http://schemas.microsoft.com/office/drawing/2014/main" id="{068F1F7B-B446-C92D-9913-E713C7AC3B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88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6A46D9-0F76-4D0A-BE55-65599F2D3A6B}" type="slidenum">
              <a:rPr lang="de-DE" altLang="ru-RU" sz="13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ru-RU" sz="1300"/>
          </a:p>
        </p:txBody>
      </p:sp>
      <p:sp>
        <p:nvSpPr>
          <p:cNvPr id="46084" name="Text Box 1">
            <a:extLst>
              <a:ext uri="{FF2B5EF4-FFF2-40B4-BE49-F238E27FC236}">
                <a16:creationId xmlns:a16="http://schemas.microsoft.com/office/drawing/2014/main" id="{4A722706-D675-4050-53DA-1ECB75CA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1850"/>
            <a:ext cx="3049588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 marL="215900" indent="-188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ru-RU" sz="1300">
                <a:cs typeface="Arial" panose="020B0604020202020204" pitchFamily="34" charset="0"/>
              </a:rPr>
              <a:t>(c) Retsch GmbH</a:t>
            </a:r>
          </a:p>
        </p:txBody>
      </p:sp>
      <p:sp>
        <p:nvSpPr>
          <p:cNvPr id="46085" name="Text Box 2">
            <a:extLst>
              <a:ext uri="{FF2B5EF4-FFF2-40B4-BE49-F238E27FC236}">
                <a16:creationId xmlns:a16="http://schemas.microsoft.com/office/drawing/2014/main" id="{3B785A8D-D68C-8A47-ADE2-512C3C6E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4958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 marL="215900" indent="-188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28B9620-1EAC-47A0-84A2-8B8ED65C38E8}" type="slidenum">
              <a:rPr lang="de-DE" altLang="ru-RU" sz="13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ru-RU" sz="1300">
              <a:cs typeface="Arial" panose="020B0604020202020204" pitchFamily="34" charset="0"/>
            </a:endParaRPr>
          </a:p>
        </p:txBody>
      </p:sp>
      <p:sp>
        <p:nvSpPr>
          <p:cNvPr id="46086" name="Text Box 3">
            <a:extLst>
              <a:ext uri="{FF2B5EF4-FFF2-40B4-BE49-F238E27FC236}">
                <a16:creationId xmlns:a16="http://schemas.microsoft.com/office/drawing/2014/main" id="{175032D0-C9F3-6818-1EC7-1F4C6D09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1850"/>
            <a:ext cx="3052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 marL="215900" indent="-188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ru-RU" sz="1300"/>
              <a:t>(c) Retsch GmbH</a:t>
            </a:r>
          </a:p>
        </p:txBody>
      </p:sp>
      <p:sp>
        <p:nvSpPr>
          <p:cNvPr id="46087" name="Text Box 4">
            <a:extLst>
              <a:ext uri="{FF2B5EF4-FFF2-40B4-BE49-F238E27FC236}">
                <a16:creationId xmlns:a16="http://schemas.microsoft.com/office/drawing/2014/main" id="{7D5300AC-B502-CC59-4738-C5039DC3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527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 marL="215900" indent="-188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E6AF-8310-4FD3-A985-BA55182E3158}" type="slidenum">
              <a:rPr lang="de-DE" altLang="ru-RU" sz="13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ru-RU" sz="1300"/>
          </a:p>
        </p:txBody>
      </p:sp>
      <p:sp>
        <p:nvSpPr>
          <p:cNvPr id="46088" name="Rectangle 5">
            <a:extLst>
              <a:ext uri="{FF2B5EF4-FFF2-40B4-BE49-F238E27FC236}">
                <a16:creationId xmlns:a16="http://schemas.microsoft.com/office/drawing/2014/main" id="{2ED59078-31B9-B78A-0180-7E37E0F11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9" name="Text Box 6">
            <a:extLst>
              <a:ext uri="{FF2B5EF4-FFF2-40B4-BE49-F238E27FC236}">
                <a16:creationId xmlns:a16="http://schemas.microsoft.com/office/drawing/2014/main" id="{4E78D2EA-89A8-979C-AA2D-BA15FE64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4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lIns="0" tIns="0" rIns="0" bIns="0"/>
          <a:lstStyle/>
          <a:p>
            <a:pPr marL="0" indent="0" eaLnBrk="1" hangingPunct="1">
              <a:buSzPts val="1100"/>
            </a:pP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Google Shape;468;p15:notes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FCFABCB8-9B45-40EC-817A-A94E6A523926}" type="slidenum">
              <a:rPr lang="ru-RU" altLang="ru-RU" sz="1200"/>
              <a:pPr algn="r" eaLnBrk="1" hangingPunct="1"/>
              <a:t>20</a:t>
            </a:fld>
            <a:endParaRPr lang="ru-RU" altLang="ru-RU" sz="1200"/>
          </a:p>
        </p:txBody>
      </p:sp>
      <p:sp>
        <p:nvSpPr>
          <p:cNvPr id="43012" name="Google Shape;469;p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:notes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15" dirty="0"/>
              <a:t>ВЫБИРАЙТЕ</a:t>
            </a:r>
            <a:r>
              <a:rPr spc="-65" dirty="0"/>
              <a:t> </a:t>
            </a:r>
            <a:r>
              <a:rPr spc="-20" dirty="0"/>
              <a:t>ТОЧНОСТЬ!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11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09601" y="273600"/>
            <a:ext cx="10972321" cy="114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609601" y="1604521"/>
            <a:ext cx="10972321" cy="397728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lnSpc>
                <a:spcPct val="90000"/>
              </a:lnSpc>
              <a:spcBef>
                <a:spcPts val="98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696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67" y="2125980"/>
            <a:ext cx="103719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337" y="3840480"/>
            <a:ext cx="85415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3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45791" y="50155"/>
            <a:ext cx="3038274" cy="439351"/>
          </a:xfrm>
        </p:spPr>
        <p:txBody>
          <a:bodyPr lIns="0" tIns="0" rIns="0" bIns="0"/>
          <a:lstStyle>
            <a:lvl1pPr>
              <a:defRPr sz="2855" b="0" i="0">
                <a:solidFill>
                  <a:srgbClr val="FCFCF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19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45791" y="50155"/>
            <a:ext cx="3038274" cy="439351"/>
          </a:xfrm>
        </p:spPr>
        <p:txBody>
          <a:bodyPr lIns="0" tIns="0" rIns="0" bIns="0"/>
          <a:lstStyle>
            <a:lvl1pPr>
              <a:defRPr sz="2855" b="0" i="0">
                <a:solidFill>
                  <a:srgbClr val="FCFCF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2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6" y="1577340"/>
            <a:ext cx="5307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49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49681" y="0"/>
            <a:ext cx="5942319" cy="2583079"/>
          </a:xfrm>
          <a:custGeom>
            <a:avLst/>
            <a:gdLst/>
            <a:ahLst/>
            <a:cxnLst/>
            <a:rect l="l" t="t" r="r" b="b"/>
            <a:pathLst>
              <a:path w="3683000" h="2171700">
                <a:moveTo>
                  <a:pt x="0" y="2171700"/>
                </a:moveTo>
                <a:lnTo>
                  <a:pt x="3683000" y="2171700"/>
                </a:lnTo>
                <a:lnTo>
                  <a:pt x="3683000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7" name="bg object 17"/>
          <p:cNvSpPr/>
          <p:nvPr/>
        </p:nvSpPr>
        <p:spPr>
          <a:xfrm>
            <a:off x="0" y="4169181"/>
            <a:ext cx="901593" cy="2682022"/>
          </a:xfrm>
          <a:custGeom>
            <a:avLst/>
            <a:gdLst/>
            <a:ahLst/>
            <a:cxnLst/>
            <a:rect l="l" t="t" r="r" b="b"/>
            <a:pathLst>
              <a:path w="558800" h="2254885">
                <a:moveTo>
                  <a:pt x="0" y="2254796"/>
                </a:moveTo>
                <a:lnTo>
                  <a:pt x="558800" y="2254796"/>
                </a:lnTo>
                <a:lnTo>
                  <a:pt x="558800" y="0"/>
                </a:lnTo>
                <a:lnTo>
                  <a:pt x="0" y="0"/>
                </a:lnTo>
                <a:lnTo>
                  <a:pt x="0" y="2254796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01593" cy="2583079"/>
          </a:xfrm>
          <a:custGeom>
            <a:avLst/>
            <a:gdLst/>
            <a:ahLst/>
            <a:cxnLst/>
            <a:rect l="l" t="t" r="r" b="b"/>
            <a:pathLst>
              <a:path w="558800" h="2171700">
                <a:moveTo>
                  <a:pt x="0" y="2171700"/>
                </a:moveTo>
                <a:lnTo>
                  <a:pt x="558800" y="2171700"/>
                </a:lnTo>
                <a:lnTo>
                  <a:pt x="558800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9" name="bg object 19"/>
          <p:cNvSpPr/>
          <p:nvPr/>
        </p:nvSpPr>
        <p:spPr>
          <a:xfrm>
            <a:off x="6249681" y="4169181"/>
            <a:ext cx="5942319" cy="2682022"/>
          </a:xfrm>
          <a:custGeom>
            <a:avLst/>
            <a:gdLst/>
            <a:ahLst/>
            <a:cxnLst/>
            <a:rect l="l" t="t" r="r" b="b"/>
            <a:pathLst>
              <a:path w="3683000" h="2254885">
                <a:moveTo>
                  <a:pt x="0" y="2254796"/>
                </a:moveTo>
                <a:lnTo>
                  <a:pt x="3683000" y="2254796"/>
                </a:lnTo>
                <a:lnTo>
                  <a:pt x="3683000" y="0"/>
                </a:lnTo>
                <a:lnTo>
                  <a:pt x="0" y="0"/>
                </a:lnTo>
                <a:lnTo>
                  <a:pt x="0" y="2254796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20" name="bg object 20"/>
          <p:cNvSpPr/>
          <p:nvPr/>
        </p:nvSpPr>
        <p:spPr>
          <a:xfrm>
            <a:off x="901593" y="4169181"/>
            <a:ext cx="5348087" cy="2682022"/>
          </a:xfrm>
          <a:custGeom>
            <a:avLst/>
            <a:gdLst/>
            <a:ahLst/>
            <a:cxnLst/>
            <a:rect l="l" t="t" r="r" b="b"/>
            <a:pathLst>
              <a:path w="3314700" h="2254885">
                <a:moveTo>
                  <a:pt x="0" y="2254796"/>
                </a:moveTo>
                <a:lnTo>
                  <a:pt x="3314700" y="2254796"/>
                </a:lnTo>
                <a:lnTo>
                  <a:pt x="3314700" y="0"/>
                </a:lnTo>
                <a:lnTo>
                  <a:pt x="0" y="0"/>
                </a:lnTo>
                <a:lnTo>
                  <a:pt x="0" y="2254796"/>
                </a:lnTo>
                <a:close/>
              </a:path>
            </a:pathLst>
          </a:custGeom>
          <a:solidFill>
            <a:srgbClr val="DEDFDF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21" name="bg object 21"/>
          <p:cNvSpPr/>
          <p:nvPr/>
        </p:nvSpPr>
        <p:spPr>
          <a:xfrm>
            <a:off x="901593" y="0"/>
            <a:ext cx="5348087" cy="2583079"/>
          </a:xfrm>
          <a:custGeom>
            <a:avLst/>
            <a:gdLst/>
            <a:ahLst/>
            <a:cxnLst/>
            <a:rect l="l" t="t" r="r" b="b"/>
            <a:pathLst>
              <a:path w="3314700" h="2171700">
                <a:moveTo>
                  <a:pt x="0" y="2171700"/>
                </a:moveTo>
                <a:lnTo>
                  <a:pt x="3314700" y="2171700"/>
                </a:lnTo>
                <a:lnTo>
                  <a:pt x="3314700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DEDFDF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22" name="bg object 22"/>
          <p:cNvSpPr/>
          <p:nvPr/>
        </p:nvSpPr>
        <p:spPr>
          <a:xfrm>
            <a:off x="0" y="2583078"/>
            <a:ext cx="12192000" cy="1586101"/>
          </a:xfrm>
          <a:custGeom>
            <a:avLst/>
            <a:gdLst/>
            <a:ahLst/>
            <a:cxnLst/>
            <a:rect l="l" t="t" r="r" b="b"/>
            <a:pathLst>
              <a:path w="7556500" h="1333500">
                <a:moveTo>
                  <a:pt x="7556500" y="0"/>
                </a:moveTo>
                <a:lnTo>
                  <a:pt x="0" y="0"/>
                </a:lnTo>
                <a:lnTo>
                  <a:pt x="0" y="1333500"/>
                </a:lnTo>
                <a:lnTo>
                  <a:pt x="7556500" y="1333500"/>
                </a:lnTo>
                <a:lnTo>
                  <a:pt x="7556500" y="0"/>
                </a:lnTo>
                <a:close/>
              </a:path>
            </a:pathLst>
          </a:custGeom>
          <a:solidFill>
            <a:srgbClr val="6BB7D0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45791" y="50155"/>
            <a:ext cx="3038274" cy="439351"/>
          </a:xfrm>
        </p:spPr>
        <p:txBody>
          <a:bodyPr lIns="0" tIns="0" rIns="0" bIns="0"/>
          <a:lstStyle>
            <a:lvl1pPr>
              <a:defRPr sz="2855" b="0" i="0">
                <a:solidFill>
                  <a:srgbClr val="FCFCF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447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764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09601" y="273600"/>
            <a:ext cx="10972321" cy="114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609601" y="1604521"/>
            <a:ext cx="10972321" cy="397728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lnSpc>
                <a:spcPct val="90000"/>
              </a:lnSpc>
              <a:spcBef>
                <a:spcPts val="98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2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46627" y="0"/>
            <a:ext cx="8352032" cy="634441"/>
          </a:xfrm>
          <a:custGeom>
            <a:avLst/>
            <a:gdLst/>
            <a:ahLst/>
            <a:cxnLst/>
            <a:rect l="l" t="t" r="r" b="b"/>
            <a:pathLst>
              <a:path w="5176520" h="533400">
                <a:moveTo>
                  <a:pt x="5175897" y="0"/>
                </a:moveTo>
                <a:lnTo>
                  <a:pt x="0" y="0"/>
                </a:lnTo>
                <a:lnTo>
                  <a:pt x="0" y="533387"/>
                </a:lnTo>
                <a:lnTo>
                  <a:pt x="5175897" y="533387"/>
                </a:lnTo>
                <a:lnTo>
                  <a:pt x="5175897" y="0"/>
                </a:lnTo>
                <a:close/>
              </a:path>
            </a:pathLst>
          </a:custGeom>
          <a:solidFill>
            <a:srgbClr val="6BB7D0"/>
          </a:solidFill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45791" y="50155"/>
            <a:ext cx="303827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CFCF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12" y="1577340"/>
            <a:ext cx="109820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763" y="6377940"/>
            <a:ext cx="39047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112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617" y="6377940"/>
            <a:ext cx="280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36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794">
        <a:defRPr>
          <a:latin typeface="+mn-lt"/>
          <a:ea typeface="+mn-ea"/>
          <a:cs typeface="+mn-cs"/>
        </a:defRPr>
      </a:lvl2pPr>
      <a:lvl3pPr marL="1087587">
        <a:defRPr>
          <a:latin typeface="+mn-lt"/>
          <a:ea typeface="+mn-ea"/>
          <a:cs typeface="+mn-cs"/>
        </a:defRPr>
      </a:lvl3pPr>
      <a:lvl4pPr marL="1631381">
        <a:defRPr>
          <a:latin typeface="+mn-lt"/>
          <a:ea typeface="+mn-ea"/>
          <a:cs typeface="+mn-cs"/>
        </a:defRPr>
      </a:lvl4pPr>
      <a:lvl5pPr marL="2175175">
        <a:defRPr>
          <a:latin typeface="+mn-lt"/>
          <a:ea typeface="+mn-ea"/>
          <a:cs typeface="+mn-cs"/>
        </a:defRPr>
      </a:lvl5pPr>
      <a:lvl6pPr marL="2718968">
        <a:defRPr>
          <a:latin typeface="+mn-lt"/>
          <a:ea typeface="+mn-ea"/>
          <a:cs typeface="+mn-cs"/>
        </a:defRPr>
      </a:lvl6pPr>
      <a:lvl7pPr marL="3262762">
        <a:defRPr>
          <a:latin typeface="+mn-lt"/>
          <a:ea typeface="+mn-ea"/>
          <a:cs typeface="+mn-cs"/>
        </a:defRPr>
      </a:lvl7pPr>
      <a:lvl8pPr marL="3806556">
        <a:defRPr>
          <a:latin typeface="+mn-lt"/>
          <a:ea typeface="+mn-ea"/>
          <a:cs typeface="+mn-cs"/>
        </a:defRPr>
      </a:lvl8pPr>
      <a:lvl9pPr marL="435034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794">
        <a:defRPr>
          <a:latin typeface="+mn-lt"/>
          <a:ea typeface="+mn-ea"/>
          <a:cs typeface="+mn-cs"/>
        </a:defRPr>
      </a:lvl2pPr>
      <a:lvl3pPr marL="1087587">
        <a:defRPr>
          <a:latin typeface="+mn-lt"/>
          <a:ea typeface="+mn-ea"/>
          <a:cs typeface="+mn-cs"/>
        </a:defRPr>
      </a:lvl3pPr>
      <a:lvl4pPr marL="1631381">
        <a:defRPr>
          <a:latin typeface="+mn-lt"/>
          <a:ea typeface="+mn-ea"/>
          <a:cs typeface="+mn-cs"/>
        </a:defRPr>
      </a:lvl4pPr>
      <a:lvl5pPr marL="2175175">
        <a:defRPr>
          <a:latin typeface="+mn-lt"/>
          <a:ea typeface="+mn-ea"/>
          <a:cs typeface="+mn-cs"/>
        </a:defRPr>
      </a:lvl5pPr>
      <a:lvl6pPr marL="2718968">
        <a:defRPr>
          <a:latin typeface="+mn-lt"/>
          <a:ea typeface="+mn-ea"/>
          <a:cs typeface="+mn-cs"/>
        </a:defRPr>
      </a:lvl6pPr>
      <a:lvl7pPr marL="3262762">
        <a:defRPr>
          <a:latin typeface="+mn-lt"/>
          <a:ea typeface="+mn-ea"/>
          <a:cs typeface="+mn-cs"/>
        </a:defRPr>
      </a:lvl7pPr>
      <a:lvl8pPr marL="3806556">
        <a:defRPr>
          <a:latin typeface="+mn-lt"/>
          <a:ea typeface="+mn-ea"/>
          <a:cs typeface="+mn-cs"/>
        </a:defRPr>
      </a:lvl8pPr>
      <a:lvl9pPr marL="435034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emf"/><Relationship Id="rId5" Type="http://schemas.openxmlformats.org/officeDocument/2006/relationships/image" Target="../media/image40.jpeg"/><Relationship Id="rId10" Type="http://schemas.openxmlformats.org/officeDocument/2006/relationships/image" Target="../media/image45.emf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https://assets.fishersci.com/TFS-Assets/LPD/product-images/Orion-Star-T940-All-in-One-Titrator-Front-600x600.jpg-65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jpg"/><Relationship Id="rId18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61.gif"/><Relationship Id="rId12" Type="http://schemas.openxmlformats.org/officeDocument/2006/relationships/image" Target="../media/image65.jp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50.jpe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jpg"/><Relationship Id="rId19" Type="http://schemas.openxmlformats.org/officeDocument/2006/relationships/image" Target="../media/image1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.kolomoyets@ventalab.u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12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emf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1631640" y="980640"/>
            <a:ext cx="8351640" cy="41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uk-UA" sz="4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10724919" y="161931"/>
            <a:ext cx="1322895" cy="5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b="1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2022 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C9A50E-399B-FDB1-6C60-7594E7FD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579" y="6064200"/>
            <a:ext cx="2838681" cy="8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oogle Shape;120;p28">
            <a:extLst>
              <a:ext uri="{FF2B5EF4-FFF2-40B4-BE49-F238E27FC236}">
                <a16:creationId xmlns:a16="http://schemas.microsoft.com/office/drawing/2014/main" id="{42A38B57-01DE-76B2-6059-3E084E582324}"/>
              </a:ext>
            </a:extLst>
          </p:cNvPr>
          <p:cNvGrpSpPr/>
          <p:nvPr/>
        </p:nvGrpSpPr>
        <p:grpSpPr>
          <a:xfrm>
            <a:off x="1631640" y="637186"/>
            <a:ext cx="10126030" cy="6524715"/>
            <a:chOff x="1178865" y="-302846"/>
            <a:chExt cx="9157362" cy="7247268"/>
          </a:xfrm>
        </p:grpSpPr>
        <p:sp>
          <p:nvSpPr>
            <p:cNvPr id="4" name="Google Shape;121;p28">
              <a:extLst>
                <a:ext uri="{FF2B5EF4-FFF2-40B4-BE49-F238E27FC236}">
                  <a16:creationId xmlns:a16="http://schemas.microsoft.com/office/drawing/2014/main" id="{65440E90-7658-C335-34C2-48170088FF02}"/>
                </a:ext>
              </a:extLst>
            </p:cNvPr>
            <p:cNvSpPr txBox="1"/>
            <p:nvPr/>
          </p:nvSpPr>
          <p:spPr>
            <a:xfrm>
              <a:off x="1355644" y="5959538"/>
              <a:ext cx="8237245" cy="984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200" b="1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kumimoji="0" lang="uk-UA" sz="1200" b="1" i="0" u="none" strike="noStrike" kern="1200" cap="none" spc="0" normalizeH="0" baseline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Дніпро,	 пр. С.Нігояна, 50. оф.23 					</a:t>
              </a:r>
              <a:br>
                <a:rPr kumimoji="0" lang="uk-UA" sz="1200" b="1" i="0" u="none" strike="noStrike" kern="1200" cap="none" spc="0" normalizeH="0" baseline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uk-UA" sz="1200" b="1" i="0" u="none" strike="noStrike" kern="1200" cap="none" spc="0" normalizeH="0" baseline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тел. 0800 306 725   email. info@ventalab.ua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400" b="1" i="0" u="none" strike="noStrike" kern="1200" cap="none" spc="0" normalizeH="0" baseline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5" name="Google Shape;122;p28">
              <a:extLst>
                <a:ext uri="{FF2B5EF4-FFF2-40B4-BE49-F238E27FC236}">
                  <a16:creationId xmlns:a16="http://schemas.microsoft.com/office/drawing/2014/main" id="{3C5DD911-1A47-D372-F085-3FF30C7757A6}"/>
                </a:ext>
              </a:extLst>
            </p:cNvPr>
            <p:cNvCxnSpPr/>
            <p:nvPr/>
          </p:nvCxnSpPr>
          <p:spPr>
            <a:xfrm>
              <a:off x="1178865" y="-302846"/>
              <a:ext cx="9157362" cy="419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" name="Рисунок 7" descr="Зображення, що містить торт, у приміщенні, солодощі, прикрашений">
            <a:extLst>
              <a:ext uri="{FF2B5EF4-FFF2-40B4-BE49-F238E27FC236}">
                <a16:creationId xmlns:a16="http://schemas.microsoft.com/office/drawing/2014/main" id="{806942E3-ACD9-15C9-A701-C678AD9DE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660" y="1815611"/>
            <a:ext cx="7429500" cy="495300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7CDFD-C8E8-BF2C-8111-ECA96756AE19}"/>
              </a:ext>
            </a:extLst>
          </p:cNvPr>
          <p:cNvSpPr txBox="1"/>
          <p:nvPr/>
        </p:nvSpPr>
        <p:spPr>
          <a:xfrm>
            <a:off x="1631640" y="848875"/>
            <a:ext cx="9753600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Сучасне обладнання для лабораторного контролю</a:t>
            </a:r>
          </a:p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кондитерській галузі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0CC1D-5D39-E0C8-4CF8-20A3407E0461}"/>
              </a:ext>
            </a:extLst>
          </p:cNvPr>
          <p:cNvSpPr txBox="1"/>
          <p:nvPr/>
        </p:nvSpPr>
        <p:spPr>
          <a:xfrm>
            <a:off x="2666660" y="1899881"/>
            <a:ext cx="717536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 “Вента Лаб Фуд“, ТОВ “Вента Лаб Агро“, ТОВ “Вента Лаб“</a:t>
            </a:r>
            <a:endParaRPr lang="uk-UA" b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4EA88D9-A9D9-A676-A7BC-9DF2A4B74429}"/>
              </a:ext>
            </a:extLst>
          </p:cNvPr>
          <p:cNvSpPr txBox="1"/>
          <p:nvPr/>
        </p:nvSpPr>
        <p:spPr>
          <a:xfrm>
            <a:off x="5644967" y="6463598"/>
            <a:ext cx="1889760" cy="248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ts val="2090"/>
              </a:lnSpc>
            </a:pPr>
            <a:r>
              <a:rPr lang="uk-UA" sz="1600" b="1" spc="-15">
                <a:solidFill>
                  <a:srgbClr val="002060"/>
                </a:solidFill>
                <a:latin typeface="Arial"/>
                <a:cs typeface="Arial"/>
              </a:rPr>
              <a:t>www.ventalab.uа</a:t>
            </a:r>
            <a:endParaRPr lang="uk-UA" sz="16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82F1D-4BAB-4DA5-83B7-BD10CAE9FC75}"/>
              </a:ext>
            </a:extLst>
          </p:cNvPr>
          <p:cNvSpPr txBox="1"/>
          <p:nvPr/>
        </p:nvSpPr>
        <p:spPr>
          <a:xfrm>
            <a:off x="843162" y="1189"/>
            <a:ext cx="10543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ІХ-Міжнародна спеціалізована науково-практична конференція</a:t>
            </a:r>
            <a:endParaRPr lang="uk-UA" sz="20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«Здобутки та перспективи розвитку кондитерської галузі»</a:t>
            </a:r>
            <a:endParaRPr lang="uk-UA" sz="20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1" y="3091610"/>
            <a:ext cx="9317182" cy="1118127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ts val="1200"/>
              </a:spcBef>
            </a:pPr>
            <a:r>
              <a:rPr lang="ru-RU" sz="1800" b="1" kern="0" dirty="0">
                <a:solidFill>
                  <a:srgbClr val="3D3D3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br>
              <a:rPr lang="ru-RU" sz="2000" kern="0" dirty="0">
                <a:solidFill>
                  <a:srgbClr val="3D3D3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ru-RU" sz="4800" dirty="0"/>
          </a:p>
        </p:txBody>
      </p:sp>
      <p:grpSp>
        <p:nvGrpSpPr>
          <p:cNvPr id="5" name="Google Shape;120;p28"/>
          <p:cNvGrpSpPr/>
          <p:nvPr/>
        </p:nvGrpSpPr>
        <p:grpSpPr>
          <a:xfrm>
            <a:off x="1753085" y="6191623"/>
            <a:ext cx="10438915" cy="608101"/>
            <a:chOff x="1178865" y="5846113"/>
            <a:chExt cx="9432333" cy="675442"/>
          </a:xfrm>
        </p:grpSpPr>
        <p:cxnSp>
          <p:nvCxnSpPr>
            <p:cNvPr id="7" name="Google Shape;122;p28"/>
            <p:cNvCxnSpPr/>
            <p:nvPr/>
          </p:nvCxnSpPr>
          <p:spPr>
            <a:xfrm>
              <a:off x="1178865" y="6479574"/>
              <a:ext cx="9157362" cy="419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" name="Google Shape;123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74581" y="5846113"/>
              <a:ext cx="2036617" cy="6754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Google Shape;359;p36">
            <a:extLst>
              <a:ext uri="{FF2B5EF4-FFF2-40B4-BE49-F238E27FC236}">
                <a16:creationId xmlns:a16="http://schemas.microsoft.com/office/drawing/2014/main" id="{F379C2BD-5BFB-8A4A-C0C1-9987D8498C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0" y="0"/>
            <a:ext cx="2087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9F2AC8-2BED-CCC5-ED79-AD0314E70DD0}"/>
              </a:ext>
            </a:extLst>
          </p:cNvPr>
          <p:cNvSpPr txBox="1"/>
          <p:nvPr/>
        </p:nvSpPr>
        <p:spPr>
          <a:xfrm>
            <a:off x="1429858" y="1275146"/>
            <a:ext cx="1045782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Компактність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,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оскільки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не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потрібне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додаткове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місце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для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встановлення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компресора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.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Майже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без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вібрацій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практично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безшумно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.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Завдяки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відсутності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холодоагентів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безпечніші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для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клімату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виробництва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,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виключаються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втрати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холодоагента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.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Власне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джерело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нагріву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більше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не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потрібне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.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Температурні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цикли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можуть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виконуватися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за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допомогою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одного і того ж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нагрівального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/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охолоджуючого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пристрою.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Реагує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миттєво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без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застосування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холодоагенту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, тому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може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регулюватися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надзвичайно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точно.</a:t>
            </a:r>
            <a:endParaRPr lang="en-US" sz="2000" b="1" i="0" u="none" strike="noStrike" baseline="0" dirty="0">
              <a:solidFill>
                <a:srgbClr val="002060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uk-UA" sz="2000" b="1" dirty="0">
                <a:solidFill>
                  <a:srgbClr val="002060"/>
                </a:solidFill>
                <a:latin typeface="Noto Sans" panose="020B0502040504020204" pitchFamily="34" charset="0"/>
              </a:rPr>
              <a:t>Значний потенціал енергозбереження.</a:t>
            </a:r>
            <a:endParaRPr lang="en-US" sz="2000" b="1" i="0" u="none" strike="noStrike" baseline="0" dirty="0">
              <a:solidFill>
                <a:srgbClr val="002060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FF0000"/>
                </a:solidFill>
                <a:latin typeface="Noto Sans" panose="020B0502040504020204" pitchFamily="34" charset="0"/>
              </a:rPr>
              <a:t>!!!!</a:t>
            </a:r>
            <a:endParaRPr lang="ru-RU" sz="2000" b="1" i="0" u="none" strike="noStrike" baseline="0" dirty="0">
              <a:solidFill>
                <a:srgbClr val="FF0000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Однорідність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сталість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температури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Час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нагріву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відновлення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min.</a:t>
            </a:r>
            <a:endParaRPr lang="ru-RU" sz="1800" b="1" i="0" u="none" strike="noStrike" baseline="0" dirty="0">
              <a:solidFill>
                <a:srgbClr val="002060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Плавність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рівень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шуму 0.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Сервіс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технічне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обслуговування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0.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9D942-9D15-7A0F-793F-89000BA304CE}"/>
              </a:ext>
            </a:extLst>
          </p:cNvPr>
          <p:cNvSpPr txBox="1"/>
          <p:nvPr/>
        </p:nvSpPr>
        <p:spPr>
          <a:xfrm>
            <a:off x="1883713" y="268199"/>
            <a:ext cx="9673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Переваги використання приладів з елементом </a:t>
            </a:r>
            <a:r>
              <a:rPr lang="uk-UA" sz="2000" b="1" dirty="0" err="1">
                <a:solidFill>
                  <a:srgbClr val="002060"/>
                </a:solidFill>
                <a:latin typeface="Noto Sans" panose="020B0502040504020204" pitchFamily="34" charset="0"/>
              </a:rPr>
              <a:t>П</a:t>
            </a:r>
            <a:r>
              <a:rPr lang="uk-UA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ельтьє</a:t>
            </a:r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29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57;p36"/>
          <p:cNvSpPr>
            <a:spLocks noChangeArrowheads="1"/>
          </p:cNvSpPr>
          <p:nvPr/>
        </p:nvSpPr>
        <p:spPr bwMode="auto">
          <a:xfrm>
            <a:off x="304801" y="130970"/>
            <a:ext cx="1188719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Сушильні</a:t>
            </a:r>
            <a:r>
              <a:rPr lang="ru-RU" altLang="ru-RU" sz="24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шафи</a:t>
            </a:r>
            <a:r>
              <a:rPr lang="ru-RU" altLang="ru-RU" sz="24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, </a:t>
            </a:r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кліматичні</a:t>
            </a:r>
            <a:r>
              <a:rPr lang="ru-RU" altLang="ru-RU" sz="24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камери</a:t>
            </a:r>
            <a:r>
              <a:rPr lang="ru-RU" altLang="ru-RU" sz="24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, СО2-інкубатори, </a:t>
            </a:r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водяні</a:t>
            </a:r>
            <a:r>
              <a:rPr lang="ru-RU" altLang="ru-RU" sz="24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бані</a:t>
            </a:r>
            <a:r>
              <a:rPr lang="ru-RU" altLang="ru-RU" sz="24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ru-RU" altLang="ru-RU" sz="24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Memmert</a:t>
            </a:r>
            <a:endParaRPr lang="ru-RU" altLang="ru-RU" sz="2400" b="1" dirty="0">
              <a:solidFill>
                <a:srgbClr val="00B0F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9459" name="Google Shape;358;p36"/>
          <p:cNvSpPr>
            <a:spLocks noChangeArrowheads="1"/>
          </p:cNvSpPr>
          <p:nvPr/>
        </p:nvSpPr>
        <p:spPr bwMode="auto">
          <a:xfrm>
            <a:off x="4193846" y="1347394"/>
            <a:ext cx="51831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Широкий </a:t>
            </a: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модельний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ряд для </a:t>
            </a: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підбору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оптимального об</a:t>
            </a:r>
            <a:r>
              <a:rPr lang="en-US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’</a:t>
            </a:r>
            <a:r>
              <a:rPr lang="uk-UA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єму</a:t>
            </a:r>
            <a:r>
              <a:rPr lang="uk-UA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камери та температурного режиму.</a:t>
            </a:r>
          </a:p>
          <a:p>
            <a:pPr marL="342900" indent="-342900">
              <a:buFontTx/>
              <a:buChar char="-"/>
            </a:pPr>
            <a:r>
              <a:rPr lang="uk-UA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Стабільність в показниках температури.</a:t>
            </a:r>
          </a:p>
          <a:p>
            <a:pPr marL="342900" indent="-342900">
              <a:buFontTx/>
              <a:buChar char="-"/>
            </a:pPr>
            <a:r>
              <a:rPr lang="uk-UA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Конструкція та інтерфейс створені для зручності в роботі.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Підходять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для </a:t>
            </a: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різних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галузей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: </a:t>
            </a: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промисловості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, науки і </a:t>
            </a:r>
            <a:r>
              <a:rPr lang="ru-RU" altLang="ru-RU" sz="2000" dirty="0" err="1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медицини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uk-UA" altLang="ru-RU" sz="2000" dirty="0">
                <a:solidFill>
                  <a:srgbClr val="00206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Низький рівень шуму при роботі та економічне споживання електроенергії.</a:t>
            </a:r>
            <a:endParaRPr lang="ru-RU" altLang="ru-RU" sz="2000" dirty="0">
              <a:solidFill>
                <a:srgbClr val="00206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9460" name="Google Shape;359;p3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377" y="588567"/>
            <a:ext cx="2087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oogle Shape;360;p3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" y="1304587"/>
            <a:ext cx="3603625" cy="3603625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Google Shape;425;p40"/>
          <p:cNvCxnSpPr>
            <a:cxnSpLocks noChangeShapeType="1"/>
          </p:cNvCxnSpPr>
          <p:nvPr/>
        </p:nvCxnSpPr>
        <p:spPr bwMode="auto">
          <a:xfrm>
            <a:off x="1820864" y="6196013"/>
            <a:ext cx="8543925" cy="12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4" name="Google Shape;123;p2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26" y="6221640"/>
            <a:ext cx="23796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7A3C66-AF06-FCB9-EF9B-4D1CBEE36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84" y="2899570"/>
            <a:ext cx="2738755" cy="30473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5F3F1-C98A-E5DE-2B3B-183FAB2E7908}"/>
              </a:ext>
            </a:extLst>
          </p:cNvPr>
          <p:cNvSpPr txBox="1"/>
          <p:nvPr/>
        </p:nvSpPr>
        <p:spPr>
          <a:xfrm>
            <a:off x="3821060" y="6404480"/>
            <a:ext cx="3951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https://ventalab.ua/memmert/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236349"/>
            <a:ext cx="3869170" cy="3849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58200" y="40858"/>
            <a:ext cx="687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/>
              <a:t>Рефрактометри</a:t>
            </a:r>
            <a:r>
              <a:rPr lang="ru-RU" sz="3600" b="1" dirty="0"/>
              <a:t> </a:t>
            </a:r>
            <a:r>
              <a:rPr lang="en-US" sz="3600" b="1" dirty="0" err="1"/>
              <a:t>Atago</a:t>
            </a:r>
            <a:r>
              <a:rPr lang="en-US" sz="3600" b="1" dirty="0"/>
              <a:t> RX</a:t>
            </a:r>
            <a:r>
              <a:rPr lang="uk-UA" sz="3600" b="1" dirty="0"/>
              <a:t>-</a:t>
            </a:r>
            <a:r>
              <a:rPr lang="en-US" sz="3600" b="1" dirty="0"/>
              <a:t>i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3447" y="3644589"/>
            <a:ext cx="11258553" cy="3235822"/>
          </a:xfrm>
          <a:prstGeom prst="rect">
            <a:avLst/>
          </a:prstGeom>
          <a:solidFill>
            <a:srgbClr val="FFFFFF">
              <a:shade val="85000"/>
              <a:alpha val="77000"/>
            </a:srgbClr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/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Широкий діапазон вимірюваних значень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= 1.29980 – 1.71500 ;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Brix =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0.00 – 100.00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Компенсація температури від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5 до 75°С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Лінза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зі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штучного </a:t>
            </a:r>
            <a:r>
              <a:rPr lang="ru-RU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сапфіра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яка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стійка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механічного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впливу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гарантує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довготривалий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термін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експлуатації</a:t>
            </a:r>
            <a:endParaRPr lang="ru-RU" b="1" i="0" u="none" strike="noStrike" baseline="0" dirty="0">
              <a:solidFill>
                <a:srgbClr val="21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400"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Сенсорний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екран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(7,5-дюймовий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кольоровий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РК-дисплей)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зручний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інтуїтивно-зрозумілий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інтерфейс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solidFill>
                <a:srgbClr val="21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25400" indent="177800"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Самодіагностика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приладу</a:t>
            </a:r>
            <a:r>
              <a:rPr lang="ru-RU" b="1" i="0" u="none" strike="noStrike" baseline="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створення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шкали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користу­вача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відтворення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вихідних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5400" indent="177800" algn="just"/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автоматичний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базу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5400" indent="177800" algn="just"/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експорт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вимірюван­ня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таблиці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Microsoft Excel;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5400" indent="177800" algn="just"/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статистичні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функції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реєстрації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5400" indent="177800" algn="just"/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попередньо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визначені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ме­тоди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різних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</a:t>
            </a:r>
            <a:r>
              <a:rPr lang="ru-RU" b="1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b="1" dirty="0" err="1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різні</a:t>
            </a:r>
            <a:r>
              <a:rPr lang="ru-RU" b="1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режими</a:t>
            </a:r>
            <a:r>
              <a:rPr lang="ru-RU" b="1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вимірювань</a:t>
            </a:r>
            <a:r>
              <a:rPr lang="ru-RU" b="1" dirty="0">
                <a:solidFill>
                  <a:srgbClr val="211D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автоматичні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перевірки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налаштування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«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–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ін­дикація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коректності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виміру</a:t>
            </a:r>
            <a:r>
              <a:rPr lang="ru-RU" sz="1800" b="1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oogle Shape;1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3800" y="-53360"/>
            <a:ext cx="2511906" cy="83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F77B3-32DC-2245-3ACF-94C7D9DD675F}"/>
              </a:ext>
            </a:extLst>
          </p:cNvPr>
          <p:cNvSpPr txBox="1"/>
          <p:nvPr/>
        </p:nvSpPr>
        <p:spPr>
          <a:xfrm>
            <a:off x="1857374" y="688637"/>
            <a:ext cx="10581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Noto Sans" panose="020B0502040504020204" pitchFamily="34" charset="0"/>
              </a:rPr>
              <a:t>Е</a:t>
            </a:r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лемент </a:t>
            </a:r>
            <a:r>
              <a:rPr lang="uk-UA" sz="2000" b="1" dirty="0" err="1">
                <a:solidFill>
                  <a:srgbClr val="002060"/>
                </a:solidFill>
                <a:latin typeface="Noto Sans" panose="020B0502040504020204" pitchFamily="34" charset="0"/>
              </a:rPr>
              <a:t>П</a:t>
            </a:r>
            <a:r>
              <a:rPr lang="uk-UA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ельтьє</a:t>
            </a:r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забезпечує </a:t>
            </a:r>
            <a:r>
              <a:rPr lang="uk-UA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термостатування</a:t>
            </a:r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зразка </a:t>
            </a:r>
          </a:p>
          <a:p>
            <a:pPr algn="ctr"/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та його швидке охолодження в рефрактометрах </a:t>
            </a:r>
            <a:r>
              <a:rPr lang="en-US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Atago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RX-i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3DE36-C6F2-4EA8-1731-CC9B428D2C48}"/>
              </a:ext>
            </a:extLst>
          </p:cNvPr>
          <p:cNvSpPr txBox="1"/>
          <p:nvPr/>
        </p:nvSpPr>
        <p:spPr>
          <a:xfrm>
            <a:off x="4099678" y="1121107"/>
            <a:ext cx="778464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800" b="0" i="0" u="none" strike="noStrike" baseline="0" dirty="0">
              <a:solidFill>
                <a:srgbClr val="000000"/>
              </a:solidFill>
              <a:latin typeface="UkrainianPragmatica"/>
            </a:endParaRPr>
          </a:p>
          <a:p>
            <a:pPr marR="400" algn="just"/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1. Короткий час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проведення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аналізу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.</a:t>
            </a:r>
          </a:p>
          <a:p>
            <a:pPr marR="400" algn="just"/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2. Не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потребує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витратних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матеріалів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та дорогого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обладнання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,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окрім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рефрактометра.</a:t>
            </a:r>
          </a:p>
          <a:p>
            <a:pPr marR="400" algn="just"/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3. Не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потребує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спеціально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навченого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хіміка-аналітика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.</a:t>
            </a:r>
          </a:p>
          <a:p>
            <a:pPr marR="400" algn="just"/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4.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Швидка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та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невибаглива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підготовка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проби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.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Віджати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зразок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та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відфільтрувати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на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фільтрі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. </a:t>
            </a:r>
          </a:p>
          <a:p>
            <a:pPr marR="400" algn="just"/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5.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Висока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точність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(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точність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виміру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залежить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від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рефрактометра, на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якому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 проводиться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UkrainianPragmatica"/>
              </a:rPr>
              <a:t>аналіз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UkrainianPragmatica"/>
              </a:rPr>
              <a:t>).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BC850-5BCC-782E-7586-9282B67FABF6}"/>
              </a:ext>
            </a:extLst>
          </p:cNvPr>
          <p:cNvSpPr txBox="1"/>
          <p:nvPr/>
        </p:nvSpPr>
        <p:spPr>
          <a:xfrm>
            <a:off x="8898195" y="5695475"/>
            <a:ext cx="3540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https://ventalab.ua/atago/</a:t>
            </a:r>
          </a:p>
        </p:txBody>
      </p:sp>
    </p:spTree>
    <p:extLst>
      <p:ext uri="{BB962C8B-B14F-4D97-AF65-F5344CB8AC3E}">
        <p14:creationId xmlns:p14="http://schemas.microsoft.com/office/powerpoint/2010/main" val="11575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57;p36"/>
          <p:cNvSpPr>
            <a:spLocks noChangeArrowheads="1"/>
          </p:cNvSpPr>
          <p:nvPr/>
        </p:nvSpPr>
        <p:spPr bwMode="auto">
          <a:xfrm>
            <a:off x="2583926" y="-4839"/>
            <a:ext cx="7708392" cy="9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Термостати</a:t>
            </a:r>
            <a:r>
              <a:rPr lang="ru-RU" altLang="ru-RU" sz="36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ru-RU" sz="3600" b="1" dirty="0">
                <a:solidFill>
                  <a:srgbClr val="00B0F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Huber</a:t>
            </a:r>
            <a:endParaRPr lang="ru-RU" altLang="ru-RU" sz="3600" b="1" dirty="0">
              <a:solidFill>
                <a:srgbClr val="00B0F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9462" name="Google Shape;425;p40"/>
          <p:cNvCxnSpPr>
            <a:cxnSpLocks noChangeShapeType="1"/>
          </p:cNvCxnSpPr>
          <p:nvPr/>
        </p:nvCxnSpPr>
        <p:spPr bwMode="auto">
          <a:xfrm>
            <a:off x="1820864" y="6196013"/>
            <a:ext cx="8543925" cy="12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Рисунок 8" descr="Без названия.png"/>
          <p:cNvPicPr>
            <a:picLocks noChangeAspect="1"/>
          </p:cNvPicPr>
          <p:nvPr/>
        </p:nvPicPr>
        <p:blipFill>
          <a:blip r:embed="rId3"/>
          <a:srcRect t="24564" r="-1200" b="23579"/>
          <a:stretch>
            <a:fillRect/>
          </a:stretch>
        </p:blipFill>
        <p:spPr>
          <a:xfrm>
            <a:off x="10023158" y="93613"/>
            <a:ext cx="2168842" cy="1111348"/>
          </a:xfrm>
          <a:prstGeom prst="rect">
            <a:avLst/>
          </a:prstGeom>
        </p:spPr>
      </p:pic>
      <p:pic>
        <p:nvPicPr>
          <p:cNvPr id="10" name="Рисунок 9" descr="2004.0001.01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04" y="918729"/>
            <a:ext cx="1662809" cy="2568044"/>
          </a:xfrm>
          <a:prstGeom prst="rect">
            <a:avLst/>
          </a:prstGeom>
        </p:spPr>
      </p:pic>
      <p:pic>
        <p:nvPicPr>
          <p:cNvPr id="11" name="Рисунок 10" descr="2015.0005.01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29" y="1020947"/>
            <a:ext cx="1793888" cy="2465826"/>
          </a:xfrm>
          <a:prstGeom prst="rect">
            <a:avLst/>
          </a:prstGeom>
        </p:spPr>
      </p:pic>
      <p:pic>
        <p:nvPicPr>
          <p:cNvPr id="12" name="Рисунок 11" descr="3065.0001.98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787" y="66551"/>
            <a:ext cx="1302221" cy="1908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3250" y="1247050"/>
            <a:ext cx="6465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 Обладнання для надійного контролю температури зовнішніх систем.</a:t>
            </a:r>
          </a:p>
          <a:p>
            <a:pPr algn="just">
              <a:buFontTx/>
              <a:buChar char="-"/>
            </a:pP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Термостатування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 за допомогою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uk-UA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холодагентів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 або на основі   </a:t>
            </a:r>
            <a:r>
              <a:rPr lang="uk-UA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Пельтьє</a:t>
            </a:r>
            <a:r>
              <a:rPr lang="uk-UA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елементів.</a:t>
            </a:r>
          </a:p>
          <a:p>
            <a:pPr algn="just">
              <a:buFontTx/>
              <a:buChar char="-"/>
            </a:pP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 Широкий ряд моделей для будь-якого температурного діапазону.</a:t>
            </a:r>
          </a:p>
          <a:p>
            <a:pPr algn="just"/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- Зручне меню користувача.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A63B9-5F44-2AD0-AEA9-C5A93050F682}"/>
              </a:ext>
            </a:extLst>
          </p:cNvPr>
          <p:cNvSpPr txBox="1"/>
          <p:nvPr/>
        </p:nvSpPr>
        <p:spPr>
          <a:xfrm>
            <a:off x="2115828" y="3546102"/>
            <a:ext cx="8390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1" i="0" dirty="0" err="1">
                <a:solidFill>
                  <a:srgbClr val="002060"/>
                </a:solidFill>
                <a:effectLst/>
                <a:latin typeface="HurmeGeometricSans_SemiBold"/>
              </a:rPr>
              <a:t>Piccolo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HurmeGeometricSans_SemiBold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HurmeGeometricSans_SemiBold"/>
              </a:rPr>
              <a:t>Ультракомпактний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HurmeGeometricSans_SemiBold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HurmeGeometricSans_SemiBold"/>
              </a:rPr>
              <a:t>лабораторний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HurmeGeometricSans_SemiBold"/>
              </a:rPr>
              <a:t> чиллер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HurmeGeometricSans_SemiBold"/>
              </a:rPr>
              <a:t>із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HurmeGeometricSans_SemiBold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HurmeGeometricSans_SemiBold"/>
              </a:rPr>
              <a:t>технологією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HurmeGeometricSans_SemiBold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HurmeGeometricSans_SemiBold"/>
              </a:rPr>
              <a:t>Пельтьє</a:t>
            </a:r>
            <a:endParaRPr lang="ru-RU" sz="2000" b="1" i="0" dirty="0">
              <a:solidFill>
                <a:srgbClr val="002060"/>
              </a:solidFill>
              <a:effectLst/>
              <a:latin typeface="HurmeGeometricSans_Semi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F1EEE-BA00-8669-A188-F066B04AD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12" y="3877812"/>
            <a:ext cx="2168842" cy="28250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B9336-D3E2-C882-04A0-A207E93FFE33}"/>
              </a:ext>
            </a:extLst>
          </p:cNvPr>
          <p:cNvSpPr txBox="1"/>
          <p:nvPr/>
        </p:nvSpPr>
        <p:spPr>
          <a:xfrm>
            <a:off x="1560073" y="4300154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 err="1">
                <a:solidFill>
                  <a:srgbClr val="002060"/>
                </a:solidFill>
              </a:rPr>
              <a:t>температурний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діапазон</a:t>
            </a:r>
            <a:r>
              <a:rPr lang="ru-RU" sz="2000" i="1" dirty="0">
                <a:solidFill>
                  <a:srgbClr val="002060"/>
                </a:solidFill>
              </a:rPr>
              <a:t>:	4...70 °</a:t>
            </a:r>
            <a:r>
              <a:rPr lang="en-US" sz="2000" i="1" dirty="0">
                <a:solidFill>
                  <a:srgbClr val="002060"/>
                </a:solidFill>
              </a:rPr>
              <a:t>C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 err="1">
                <a:solidFill>
                  <a:srgbClr val="002060"/>
                </a:solidFill>
              </a:rPr>
              <a:t>стабільність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температури</a:t>
            </a:r>
            <a:r>
              <a:rPr lang="ru-RU" sz="2000" i="1" dirty="0">
                <a:solidFill>
                  <a:srgbClr val="002060"/>
                </a:solidFill>
              </a:rPr>
              <a:t>:	±0,2</a:t>
            </a:r>
            <a:r>
              <a:rPr lang="en-US" sz="2000" i="1" dirty="0">
                <a:solidFill>
                  <a:srgbClr val="002060"/>
                </a:solidFill>
              </a:rPr>
              <a:t>K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>
                <a:solidFill>
                  <a:srgbClr val="002060"/>
                </a:solidFill>
              </a:rPr>
              <a:t>дисплей </a:t>
            </a:r>
            <a:r>
              <a:rPr lang="ru-RU" sz="2000" i="1" dirty="0" err="1">
                <a:solidFill>
                  <a:srgbClr val="002060"/>
                </a:solidFill>
              </a:rPr>
              <a:t>температури</a:t>
            </a:r>
            <a:r>
              <a:rPr lang="ru-RU" sz="2000" i="1" dirty="0">
                <a:solidFill>
                  <a:srgbClr val="002060"/>
                </a:solidFill>
              </a:rPr>
              <a:t>:	</a:t>
            </a:r>
            <a:r>
              <a:rPr lang="en-US" sz="2000" i="1" dirty="0">
                <a:solidFill>
                  <a:srgbClr val="002060"/>
                </a:solidFill>
              </a:rPr>
              <a:t>OLED-</a:t>
            </a:r>
            <a:r>
              <a:rPr lang="ru-RU" sz="2000" i="1" dirty="0">
                <a:solidFill>
                  <a:srgbClr val="002060"/>
                </a:solidFill>
              </a:rPr>
              <a:t>дисплей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 err="1">
                <a:solidFill>
                  <a:srgbClr val="002060"/>
                </a:solidFill>
              </a:rPr>
              <a:t>роздільна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здатність</a:t>
            </a:r>
            <a:r>
              <a:rPr lang="ru-RU" sz="2000" i="1" dirty="0">
                <a:solidFill>
                  <a:srgbClr val="002060"/>
                </a:solidFill>
              </a:rPr>
              <a:t> дисплея:	0,1 тис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 err="1">
                <a:solidFill>
                  <a:srgbClr val="002060"/>
                </a:solidFill>
              </a:rPr>
              <a:t>повідомлення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тривоги</a:t>
            </a:r>
            <a:r>
              <a:rPr lang="ru-RU" sz="2000" i="1" dirty="0">
                <a:solidFill>
                  <a:srgbClr val="002060"/>
                </a:solidFill>
              </a:rPr>
              <a:t>:	</a:t>
            </a:r>
            <a:r>
              <a:rPr lang="ru-RU" sz="2000" i="1" dirty="0" err="1">
                <a:solidFill>
                  <a:srgbClr val="002060"/>
                </a:solidFill>
              </a:rPr>
              <a:t>оптичні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акустичні</a:t>
            </a:r>
            <a:endParaRPr lang="ru-RU" sz="2000" i="1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 err="1">
                <a:solidFill>
                  <a:srgbClr val="002060"/>
                </a:solidFill>
              </a:rPr>
              <a:t>Ступінь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захисту</a:t>
            </a:r>
            <a:r>
              <a:rPr lang="ru-RU" sz="2000" i="1" dirty="0">
                <a:solidFill>
                  <a:srgbClr val="002060"/>
                </a:solidFill>
              </a:rPr>
              <a:t>:	</a:t>
            </a:r>
            <a:r>
              <a:rPr lang="en-US" sz="2000" i="1" dirty="0">
                <a:solidFill>
                  <a:srgbClr val="002060"/>
                </a:solidFill>
              </a:rPr>
              <a:t>IP20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 err="1">
                <a:solidFill>
                  <a:srgbClr val="002060"/>
                </a:solidFill>
              </a:rPr>
              <a:t>Розміри</a:t>
            </a:r>
            <a:r>
              <a:rPr lang="ru-RU" sz="2000" i="1" dirty="0">
                <a:solidFill>
                  <a:srgbClr val="002060"/>
                </a:solidFill>
              </a:rPr>
              <a:t> (Ш </a:t>
            </a:r>
            <a:r>
              <a:rPr lang="en-US" sz="2000" i="1" dirty="0">
                <a:solidFill>
                  <a:srgbClr val="002060"/>
                </a:solidFill>
              </a:rPr>
              <a:t>x </a:t>
            </a:r>
            <a:r>
              <a:rPr lang="ru-RU" sz="2000" i="1" dirty="0">
                <a:solidFill>
                  <a:srgbClr val="002060"/>
                </a:solidFill>
              </a:rPr>
              <a:t>Г </a:t>
            </a:r>
            <a:r>
              <a:rPr lang="en-US" sz="2000" i="1" dirty="0">
                <a:solidFill>
                  <a:srgbClr val="002060"/>
                </a:solidFill>
              </a:rPr>
              <a:t>x </a:t>
            </a:r>
            <a:r>
              <a:rPr lang="ru-RU" sz="2000" i="1" dirty="0">
                <a:solidFill>
                  <a:srgbClr val="002060"/>
                </a:solidFill>
              </a:rPr>
              <a:t>В):	215 х 310 х 312 мм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2000" i="1" dirty="0">
                <a:solidFill>
                  <a:srgbClr val="002060"/>
                </a:solidFill>
              </a:rPr>
              <a:t>вага нетто:	13 кг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100CE-2D30-E7E8-54D6-2A412425CBB0}"/>
              </a:ext>
            </a:extLst>
          </p:cNvPr>
          <p:cNvSpPr txBox="1"/>
          <p:nvPr/>
        </p:nvSpPr>
        <p:spPr>
          <a:xfrm>
            <a:off x="9851799" y="3171893"/>
            <a:ext cx="2688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2060"/>
                </a:solidFill>
                <a:effectLst/>
                <a:latin typeface="Baloo Chettan 2"/>
              </a:rPr>
              <a:t>Piccolo 280 OLE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F319A-0E37-4E90-5918-658C57272305}"/>
              </a:ext>
            </a:extLst>
          </p:cNvPr>
          <p:cNvSpPr txBox="1"/>
          <p:nvPr/>
        </p:nvSpPr>
        <p:spPr>
          <a:xfrm>
            <a:off x="1307874" y="3866639"/>
            <a:ext cx="854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Ультракомпактний</a:t>
            </a:r>
            <a:r>
              <a:rPr lang="ru-RU" dirty="0"/>
              <a:t> і легкий/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холодоагенту</a:t>
            </a:r>
            <a:r>
              <a:rPr lang="ru-RU" dirty="0"/>
              <a:t>,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666CA-BE9E-B1AC-3B08-2AFC8B6942ED}"/>
              </a:ext>
            </a:extLst>
          </p:cNvPr>
          <p:cNvSpPr txBox="1"/>
          <p:nvPr/>
        </p:nvSpPr>
        <p:spPr>
          <a:xfrm>
            <a:off x="4783494" y="602740"/>
            <a:ext cx="330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https://ventalab.ua/huber/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Google Shape;416;p40"/>
          <p:cNvSpPr>
            <a:spLocks noChangeArrowheads="1"/>
          </p:cNvSpPr>
          <p:nvPr/>
        </p:nvSpPr>
        <p:spPr bwMode="auto">
          <a:xfrm>
            <a:off x="4762501" y="931863"/>
            <a:ext cx="76739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1700" b="1">
                <a:latin typeface="Verdana" panose="020B0604030504040204" pitchFamily="34" charset="0"/>
                <a:sym typeface="Verdana" panose="020B0604030504040204" pitchFamily="34" charset="0"/>
              </a:rPr>
            </a:br>
            <a:endParaRPr lang="ru-RU" altLang="ru-RU" sz="3500" b="1"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28678" name="Google Shape;425;p40"/>
          <p:cNvCxnSpPr>
            <a:cxnSpLocks noChangeShapeType="1"/>
          </p:cNvCxnSpPr>
          <p:nvPr/>
        </p:nvCxnSpPr>
        <p:spPr bwMode="auto">
          <a:xfrm>
            <a:off x="1824039" y="6108701"/>
            <a:ext cx="8543925" cy="11113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80" name="Google Shape;123;p2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25" y="6244318"/>
            <a:ext cx="23796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Прямоугольник 1"/>
          <p:cNvSpPr>
            <a:spLocks noChangeArrowheads="1"/>
          </p:cNvSpPr>
          <p:nvPr/>
        </p:nvSpPr>
        <p:spPr bwMode="auto">
          <a:xfrm>
            <a:off x="1466871" y="56506"/>
            <a:ext cx="8843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rgbClr val="00B0F0"/>
                </a:solidFill>
                <a:latin typeface="Verdana" panose="020B0604030504040204" pitchFamily="34" charset="0"/>
              </a:rPr>
              <a:t>Аналітичні</a:t>
            </a:r>
            <a:r>
              <a:rPr lang="ru-RU" altLang="ru-RU" sz="3200" b="1" dirty="0">
                <a:solidFill>
                  <a:srgbClr val="00B0F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B0F0"/>
                </a:solidFill>
                <a:latin typeface="Verdana" panose="020B0604030504040204" pitchFamily="34" charset="0"/>
              </a:rPr>
              <a:t>системи</a:t>
            </a:r>
            <a:r>
              <a:rPr lang="ru-RU" altLang="ru-RU" sz="3200" b="1" dirty="0">
                <a:solidFill>
                  <a:srgbClr val="00B0F0"/>
                </a:solidFill>
                <a:latin typeface="Verdana" panose="020B0604030504040204" pitchFamily="34" charset="0"/>
              </a:rPr>
              <a:t> для </a:t>
            </a:r>
            <a:r>
              <a:rPr lang="ru-RU" altLang="ru-RU" sz="3200" b="1" dirty="0" err="1">
                <a:solidFill>
                  <a:srgbClr val="00B0F0"/>
                </a:solidFill>
                <a:latin typeface="Verdana" panose="020B0604030504040204" pitchFamily="34" charset="0"/>
              </a:rPr>
              <a:t>визначення</a:t>
            </a:r>
            <a:r>
              <a:rPr lang="ru-RU" altLang="ru-RU" sz="3200" b="1" dirty="0">
                <a:solidFill>
                  <a:srgbClr val="00B0F0"/>
                </a:solidFill>
                <a:latin typeface="Verdana" panose="020B0604030504040204" pitchFamily="34" charset="0"/>
              </a:rPr>
              <a:t> азоту методом </a:t>
            </a:r>
            <a:r>
              <a:rPr lang="ru-RU" altLang="ru-RU" sz="3200" b="1" dirty="0" err="1">
                <a:solidFill>
                  <a:srgbClr val="00B0F0"/>
                </a:solidFill>
                <a:latin typeface="Verdana" panose="020B0604030504040204" pitchFamily="34" charset="0"/>
              </a:rPr>
              <a:t>Кьєльдаля</a:t>
            </a:r>
            <a:endParaRPr lang="ru-RU" altLang="ru-RU" sz="3200" b="1" dirty="0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964" y="124565"/>
            <a:ext cx="1730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-1170" r="13929" b="3497"/>
          <a:stretch/>
        </p:blipFill>
        <p:spPr>
          <a:xfrm>
            <a:off x="1129961" y="1772504"/>
            <a:ext cx="2354385" cy="309177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r="6059" b="15268"/>
          <a:stretch/>
        </p:blipFill>
        <p:spPr>
          <a:xfrm>
            <a:off x="4277033" y="2467578"/>
            <a:ext cx="2125541" cy="212326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/>
          <p:cNvSpPr txBox="1"/>
          <p:nvPr/>
        </p:nvSpPr>
        <p:spPr>
          <a:xfrm>
            <a:off x="1189152" y="1126173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Установка </a:t>
            </a:r>
          </a:p>
          <a:p>
            <a:pPr algn="ctr"/>
            <a:r>
              <a:rPr lang="uk-UA" dirty="0"/>
              <a:t>для розкладання проб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42988" y="1795089"/>
            <a:ext cx="327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Установка для поглинання </a:t>
            </a:r>
          </a:p>
          <a:p>
            <a:pPr algn="ctr"/>
            <a:r>
              <a:rPr lang="uk-UA" dirty="0"/>
              <a:t>кислотних парів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10405" y="1189039"/>
            <a:ext cx="348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Установка для автоматичної</a:t>
            </a:r>
          </a:p>
          <a:p>
            <a:pPr algn="ctr"/>
            <a:r>
              <a:rPr lang="uk-UA" dirty="0"/>
              <a:t>дистиляції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9E216-E141-B8C7-DEF4-B70FA2B6E7FB}"/>
              </a:ext>
            </a:extLst>
          </p:cNvPr>
          <p:cNvSpPr txBox="1"/>
          <p:nvPr/>
        </p:nvSpPr>
        <p:spPr>
          <a:xfrm>
            <a:off x="4087586" y="6426364"/>
            <a:ext cx="3602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https://ventalab.ua/gerhardt/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92437F3-68A5-0FF7-502B-D1EAC15EB9C6}"/>
              </a:ext>
            </a:extLst>
          </p:cNvPr>
          <p:cNvSpPr/>
          <p:nvPr/>
        </p:nvSpPr>
        <p:spPr>
          <a:xfrm>
            <a:off x="6246019" y="1881339"/>
            <a:ext cx="3691575" cy="3920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196446-1DDB-98C1-E03D-1593D6FF43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31000"/>
          <a:stretch/>
        </p:blipFill>
        <p:spPr bwMode="auto">
          <a:xfrm>
            <a:off x="8279064" y="5487036"/>
            <a:ext cx="1573502" cy="1152336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63FCCC-0D0A-C9DB-B73F-8ABAAFC916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238" y="5348084"/>
            <a:ext cx="1902392" cy="138095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244D38-3050-A4C4-8F32-1B34FE7B1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78" y="2801962"/>
            <a:ext cx="2248535" cy="225361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5D0E4E-9AAF-2A48-0808-D73615464D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r="2947" b="10080"/>
          <a:stretch/>
        </p:blipFill>
        <p:spPr bwMode="auto">
          <a:xfrm>
            <a:off x="4566908" y="4792028"/>
            <a:ext cx="2217420" cy="139001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Thermo Scientific™ Orion Star T940 All-in-One Titrator and Kits Products |  Fisher Scientific">
            <a:extLst>
              <a:ext uri="{FF2B5EF4-FFF2-40B4-BE49-F238E27FC236}">
                <a16:creationId xmlns:a16="http://schemas.microsoft.com/office/drawing/2014/main" id="{C849043C-DD11-A0D4-E169-0FE516B0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5806" b="2399"/>
          <a:stretch>
            <a:fillRect/>
          </a:stretch>
        </p:blipFill>
        <p:spPr bwMode="auto">
          <a:xfrm>
            <a:off x="1762125" y="1202419"/>
            <a:ext cx="2765425" cy="320040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1">
            <a:extLst>
              <a:ext uri="{FF2B5EF4-FFF2-40B4-BE49-F238E27FC236}">
                <a16:creationId xmlns:a16="http://schemas.microsoft.com/office/drawing/2014/main" id="{7646AAC1-5ABA-40B3-886C-E3785E84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1065214"/>
            <a:ext cx="4572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C00000"/>
                </a:solidFill>
              </a:rPr>
              <a:t>Титратор </a:t>
            </a:r>
            <a:r>
              <a:rPr lang="en-US" altLang="ru-RU" sz="2000" b="1">
                <a:solidFill>
                  <a:srgbClr val="C00000"/>
                </a:solidFill>
              </a:rPr>
              <a:t>Orion Star T9</a:t>
            </a:r>
            <a:r>
              <a:rPr lang="ru-RU" altLang="ru-RU" sz="2000" b="1">
                <a:solidFill>
                  <a:srgbClr val="C00000"/>
                </a:solidFill>
              </a:rPr>
              <a:t>4</a:t>
            </a:r>
            <a:r>
              <a:rPr lang="en-US" altLang="ru-RU" sz="2000" b="1">
                <a:solidFill>
                  <a:srgbClr val="C00000"/>
                </a:solidFill>
              </a:rPr>
              <a:t>0</a:t>
            </a:r>
          </a:p>
        </p:txBody>
      </p:sp>
      <p:pic>
        <p:nvPicPr>
          <p:cNvPr id="45061" name="Picture 5" descr="Thermo_Fisher_Scientific_logo">
            <a:extLst>
              <a:ext uri="{FF2B5EF4-FFF2-40B4-BE49-F238E27FC236}">
                <a16:creationId xmlns:a16="http://schemas.microsoft.com/office/drawing/2014/main" id="{2BFB821B-780C-7256-65DA-B5592353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90" y="161478"/>
            <a:ext cx="3142571" cy="7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9120BA-0997-2CB1-0C79-BBDB265A3706}"/>
              </a:ext>
            </a:extLst>
          </p:cNvPr>
          <p:cNvSpPr/>
          <p:nvPr/>
        </p:nvSpPr>
        <p:spPr>
          <a:xfrm>
            <a:off x="5349423" y="1078595"/>
            <a:ext cx="5508625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rgbClr val="002060"/>
                </a:solidFill>
                <a:latin typeface="interface"/>
              </a:rPr>
              <a:t>Використовуйте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універсальний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титратор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en-US" dirty="0">
                <a:solidFill>
                  <a:srgbClr val="002060"/>
                </a:solidFill>
                <a:latin typeface="interface"/>
              </a:rPr>
              <a:t>Orion Star T940 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для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гнучкого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титрування</a:t>
            </a:r>
            <a:endParaRPr lang="ru-RU" dirty="0">
              <a:solidFill>
                <a:srgbClr val="002060"/>
              </a:solidFill>
              <a:latin typeface="interface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interface"/>
              </a:rPr>
              <a:t>рН,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  <a:latin typeface="interface"/>
              </a:rPr>
              <a:t>окислювально-відновного</a:t>
            </a:r>
            <a:endParaRPr lang="ru-RU" dirty="0">
              <a:solidFill>
                <a:srgbClr val="002060"/>
              </a:solidFill>
              <a:latin typeface="interface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  <a:latin typeface="interface"/>
              </a:rPr>
              <a:t>концентраційного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вмісту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іонів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, </a:t>
            </a:r>
          </a:p>
          <a:p>
            <a:pPr>
              <a:defRPr/>
            </a:pPr>
            <a:r>
              <a:rPr lang="ru-RU" dirty="0" err="1">
                <a:solidFill>
                  <a:srgbClr val="002060"/>
                </a:solidFill>
                <a:latin typeface="interface"/>
              </a:rPr>
              <a:t>включаючи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титрування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точки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еквівалентності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титрування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кінцевої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точки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заздалегідь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встановленого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рН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мВ, а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також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режим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багаторазового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відомого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додавання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(МКА) для автоматичного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відомого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додавання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різних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іонів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. 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З’єднайте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опцію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титратора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з будь -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яким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із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преміальних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en-US" dirty="0">
                <a:solidFill>
                  <a:srgbClr val="002060"/>
                </a:solidFill>
                <a:latin typeface="interface"/>
              </a:rPr>
              <a:t>pH -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електродів</a:t>
            </a:r>
            <a:r>
              <a:rPr lang="en-US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окислювально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-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відновними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іонн-селетивними</a:t>
            </a:r>
            <a:r>
              <a:rPr lang="ru-RU" dirty="0">
                <a:solidFill>
                  <a:srgbClr val="002060"/>
                </a:solidFill>
                <a:latin typeface="interface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interface"/>
              </a:rPr>
              <a:t>електродами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AB9BAFF4-882B-8070-EBF4-A835A9432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52" y="4500561"/>
            <a:ext cx="87852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b="1" u="sng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Переконливі аргументи:</a:t>
            </a:r>
            <a:endParaRPr lang="ru-RU" altLang="ru-RU" b="1" u="sng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* Якість результату: </a:t>
            </a:r>
            <a:r>
              <a:rPr lang="uk-UA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відтворюванність</a:t>
            </a:r>
            <a:r>
              <a:rPr lang="en-US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та точність;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Ефективність: знижує вклад </a:t>
            </a:r>
            <a:r>
              <a:rPr lang="ru-RU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людської</a:t>
            </a:r>
            <a:r>
              <a:rPr lang="ru-RU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праці</a:t>
            </a:r>
            <a:r>
              <a:rPr lang="ru-RU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більше</a:t>
            </a:r>
            <a:r>
              <a:rPr lang="ru-RU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дослідів</a:t>
            </a:r>
            <a:r>
              <a:rPr lang="ru-RU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одиницю</a:t>
            </a:r>
            <a:r>
              <a:rPr lang="ru-RU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часу;</a:t>
            </a:r>
            <a:endParaRPr lang="en-US" altLang="ru-RU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Безпека виконання титрування, зменшено контакт з хімічними реактивами;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altLang="ru-RU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Автоматика забезпечує дозування малими аліквотами </a:t>
            </a:r>
            <a:r>
              <a:rPr lang="uk-UA" altLang="ru-RU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титранта</a:t>
            </a:r>
            <a:endParaRPr lang="ru-RU" altLang="ru-RU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48229-D995-7F96-59A2-FC8D2D937A23}"/>
              </a:ext>
            </a:extLst>
          </p:cNvPr>
          <p:cNvSpPr txBox="1">
            <a:spLocks/>
          </p:cNvSpPr>
          <p:nvPr/>
        </p:nvSpPr>
        <p:spPr>
          <a:xfrm>
            <a:off x="757464" y="71439"/>
            <a:ext cx="6459765" cy="663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ct val="0"/>
              </a:spcAft>
              <a:buClr>
                <a:srgbClr val="000000"/>
              </a:buClr>
            </a:pPr>
            <a:r>
              <a:rPr lang="ru-RU" altLang="ru-RU" sz="3200" b="1" dirty="0" err="1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Титратори</a:t>
            </a:r>
            <a:r>
              <a:rPr lang="ru-RU" altLang="ru-RU" sz="3200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Thermo</a:t>
            </a:r>
            <a:r>
              <a:rPr lang="en-US" altLang="ru-RU" sz="3200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Orion</a:t>
            </a:r>
            <a:br>
              <a:rPr lang="en-US" altLang="ru-RU" sz="2800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br>
              <a:rPr lang="ru-RU" altLang="ru-RU" sz="2800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br>
              <a:rPr lang="en-US" altLang="ru-RU" sz="2800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US" altLang="ru-RU" sz="2800" b="1" dirty="0">
              <a:solidFill>
                <a:srgbClr val="00B0F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123;p28">
            <a:extLst>
              <a:ext uri="{FF2B5EF4-FFF2-40B4-BE49-F238E27FC236}">
                <a16:creationId xmlns:a16="http://schemas.microsoft.com/office/drawing/2014/main" id="{F1E1BFFC-FD19-37CE-D413-5E487333B63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7" y="6122988"/>
            <a:ext cx="23796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84717-A077-1EFC-AC71-EE6D8E9AD046}"/>
              </a:ext>
            </a:extLst>
          </p:cNvPr>
          <p:cNvSpPr txBox="1"/>
          <p:nvPr/>
        </p:nvSpPr>
        <p:spPr>
          <a:xfrm>
            <a:off x="3987346" y="6511856"/>
            <a:ext cx="5148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https://ventalab.ua/thermo-fisher-scientific/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Портативный анализатор активности воды HP23-AW - Venta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120775"/>
            <a:ext cx="21066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652" name="Google Shape;425;p40"/>
          <p:cNvCxnSpPr>
            <a:cxnSpLocks noChangeShapeType="1"/>
          </p:cNvCxnSpPr>
          <p:nvPr/>
        </p:nvCxnSpPr>
        <p:spPr bwMode="auto">
          <a:xfrm>
            <a:off x="1820864" y="6196013"/>
            <a:ext cx="8543925" cy="12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3" name="Google Shape;123;p2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7" y="6236702"/>
            <a:ext cx="23796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6739" y="795338"/>
            <a:ext cx="21796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000" b="1" kern="0" cap="all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HP23-AW-A</a:t>
            </a:r>
          </a:p>
        </p:txBody>
      </p:sp>
      <p:pic>
        <p:nvPicPr>
          <p:cNvPr id="13" name="Google Shape;140;p29" descr="Привет" title="Hi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9711248" y="197550"/>
            <a:ext cx="2154238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93" y="1244135"/>
            <a:ext cx="1797050" cy="2547938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232600"/>
            <a:ext cx="3151187" cy="192722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7437325" y="3522663"/>
            <a:ext cx="45478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Висока точність ± 0,008 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Aw 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при 23 ° 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C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uk-UA" altLang="ru-RU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Виконує до 4 вимірювань одночасно.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Можлива розширена робота з мишею і клавіатурою 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Вимірювання температури, активності води і відносній вологості 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Персоналізація налаштувань для швидкого і простого аналізу результатів 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Функція 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AW Quick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- результат за 4-5 хвилин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Автоматичне створення звітів про вимірювання після кожного вимірювання, можливість відправки по електронній пошті</a:t>
            </a:r>
            <a:endParaRPr lang="en-US" altLang="ru-RU" dirty="0">
              <a:latin typeface="Verdana" panose="020B0604030504040204" pitchFamily="34" charset="0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1C3E78EF-9A2E-834F-87F7-0004B14DDD2F}"/>
              </a:ext>
            </a:extLst>
          </p:cNvPr>
          <p:cNvSpPr/>
          <p:nvPr/>
        </p:nvSpPr>
        <p:spPr>
          <a:xfrm>
            <a:off x="7720014" y="795338"/>
            <a:ext cx="22621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chemeClr val="bg2">
                    <a:lumMod val="75000"/>
                  </a:schemeClr>
                </a:solidFill>
                <a:latin typeface="Verdana"/>
                <a:ea typeface="Verdana"/>
                <a:cs typeface="Verdana"/>
                <a:sym typeface="Arial"/>
              </a:rPr>
              <a:t>HYGROLAB</a:t>
            </a:r>
            <a:endParaRPr lang="ru-RU" sz="2000" b="1" kern="0" dirty="0">
              <a:solidFill>
                <a:schemeClr val="bg2">
                  <a:lumMod val="75000"/>
                </a:schemeClr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8BC42997-3962-874F-B0F7-20D540AB65A0}"/>
              </a:ext>
            </a:extLst>
          </p:cNvPr>
          <p:cNvSpPr/>
          <p:nvPr/>
        </p:nvSpPr>
        <p:spPr>
          <a:xfrm>
            <a:off x="4900613" y="534988"/>
            <a:ext cx="17970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000" b="1" kern="0" cap="all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AWTHERM</a:t>
            </a: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1162165" y="3463008"/>
            <a:ext cx="336617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2 вхідних канали для зондів </a:t>
            </a:r>
            <a:r>
              <a:rPr lang="en-US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HygroClip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Вимірювання активності води, відносної вологості і температури.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Функція 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AW Quick 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для швидких результатів вимірювання (зазвичай 4-5 хвилин).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Звуковий сигнал, який вказує на завершення вимірювання.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Зберігає до 10'000 записів даних з% відносної вологості, °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C, 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датою і часом.</a:t>
            </a:r>
          </a:p>
          <a:p>
            <a:pPr eaLnBrk="1" hangingPunct="1">
              <a:buFontTx/>
              <a:buChar char="-"/>
            </a:pP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Переносний прилад.</a:t>
            </a:r>
          </a:p>
        </p:txBody>
      </p:sp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4465638" y="3956275"/>
            <a:ext cx="29716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Точність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: ± 0,005 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А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w (10 ... 30 ° C) ± 0,1 ° C (± 0,18 ° F)</a:t>
            </a:r>
            <a:r>
              <a:rPr lang="uk-UA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Функція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AW Quick 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для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швидких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результатів</a:t>
            </a:r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Температурна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компенсація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Контейнери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різного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об'єму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,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сенсорний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екран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Висока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стабільність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вимірювань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uk-UA" altLang="ru-RU" dirty="0">
              <a:latin typeface="Verdan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D1973-EFAC-818E-E417-42E012F08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250" y="-162718"/>
            <a:ext cx="8356395" cy="6492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br>
              <a:rPr lang="en-US" altLang="ru-RU" sz="2400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800" b="1" dirty="0" err="1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Аналізатори</a:t>
            </a:r>
            <a:r>
              <a:rPr lang="ru-RU" altLang="ru-RU" sz="2800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активності</a:t>
            </a:r>
            <a:r>
              <a:rPr lang="ru-RU" altLang="ru-RU" sz="2800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води </a:t>
            </a:r>
            <a:r>
              <a:rPr lang="en-US" altLang="ru-RU" sz="2800" b="1" dirty="0" err="1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Rotronic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1800" b="1" dirty="0">
              <a:solidFill>
                <a:srgbClr val="00B0F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EED0-7C95-CEAB-0784-4D4AAC59C55B}"/>
              </a:ext>
            </a:extLst>
          </p:cNvPr>
          <p:cNvSpPr txBox="1"/>
          <p:nvPr/>
        </p:nvSpPr>
        <p:spPr>
          <a:xfrm>
            <a:off x="4465638" y="6423268"/>
            <a:ext cx="438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https://ventalab.ua/rotronic/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467FC-0178-4516-8D27-08260B67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85" y="170905"/>
            <a:ext cx="11301644" cy="109583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>
                <a:latin typeface="Roboto-Bold"/>
              </a:rPr>
              <a:t>Прилад</a:t>
            </a:r>
            <a:r>
              <a:rPr lang="ru-RU" sz="3200" b="1" dirty="0">
                <a:latin typeface="Roboto-Bold"/>
              </a:rPr>
              <a:t> для </a:t>
            </a:r>
            <a:r>
              <a:rPr lang="ru-RU" sz="3200" b="1" dirty="0" err="1">
                <a:latin typeface="Roboto-Bold"/>
              </a:rPr>
              <a:t>визначення</a:t>
            </a:r>
            <a:r>
              <a:rPr lang="ru-RU" sz="3200" b="1" dirty="0">
                <a:latin typeface="Roboto-Bold"/>
              </a:rPr>
              <a:t> числа </a:t>
            </a:r>
            <a:r>
              <a:rPr lang="ru-RU" sz="3200" b="1" dirty="0" err="1">
                <a:latin typeface="Roboto-Bold"/>
              </a:rPr>
              <a:t>падіння</a:t>
            </a:r>
            <a:r>
              <a:rPr lang="ru-RU" sz="3200" b="1" dirty="0">
                <a:latin typeface="Roboto-Bold"/>
              </a:rPr>
              <a:t>  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призначений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вимірювання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активності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альфа-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амілази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пшениці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житі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борошні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методом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Хагберг-Пертена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B43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5BBE1-BC78-4705-92A6-841866D6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80" y="1383736"/>
            <a:ext cx="5485865" cy="4431202"/>
          </a:xfrm>
        </p:spPr>
        <p:txBody>
          <a:bodyPr>
            <a:noAutofit/>
          </a:bodyPr>
          <a:lstStyle/>
          <a:p>
            <a:pPr>
              <a:buClr>
                <a:srgbClr val="1A8491"/>
              </a:buClr>
            </a:pP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Прилад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накшталт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термостата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проточної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води, тому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автономну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баню,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знімається</a:t>
            </a:r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A8491"/>
              </a:buClr>
            </a:pP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ізоляція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безпечною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лаборанта. </a:t>
            </a:r>
          </a:p>
          <a:p>
            <a:pPr>
              <a:buClr>
                <a:srgbClr val="1A8491"/>
              </a:buClr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видкий нагрів за 10 хвилин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A8491"/>
              </a:buClr>
            </a:pP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безперервної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24/7.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C8C6E-84F3-6D66-B214-3F0DB56F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319" y="5381816"/>
            <a:ext cx="2838681" cy="8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A3AA82-24C0-2AA2-09A0-ECFEFDFD8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1099723"/>
            <a:ext cx="3918956" cy="5697857"/>
          </a:xfrm>
          <a:prstGeom prst="rect">
            <a:avLst/>
          </a:prstGeom>
        </p:spPr>
      </p:pic>
      <p:sp>
        <p:nvSpPr>
          <p:cNvPr id="6" name="Google Shape;121;p28">
            <a:extLst>
              <a:ext uri="{FF2B5EF4-FFF2-40B4-BE49-F238E27FC236}">
                <a16:creationId xmlns:a16="http://schemas.microsoft.com/office/drawing/2014/main" id="{90310C62-E134-3520-0B6E-5E5096A19D01}"/>
              </a:ext>
            </a:extLst>
          </p:cNvPr>
          <p:cNvSpPr txBox="1"/>
          <p:nvPr/>
        </p:nvSpPr>
        <p:spPr>
          <a:xfrm>
            <a:off x="3398093" y="4965440"/>
            <a:ext cx="2867852" cy="50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Зроблено в Україні 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1C3B9-6306-37C0-CA46-DC9D905073EF}"/>
              </a:ext>
            </a:extLst>
          </p:cNvPr>
          <p:cNvSpPr txBox="1"/>
          <p:nvPr/>
        </p:nvSpPr>
        <p:spPr>
          <a:xfrm>
            <a:off x="928255" y="62347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https://ventalab.ua/prilad-dlya-viznachennya-chisla-padinnya-po-metodu-khagberg-pertena-grainx/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BAED7-2DEF-4443-829E-045787E6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03" y="223353"/>
            <a:ext cx="8911687" cy="629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latin typeface="Roboto-Bold"/>
              </a:rPr>
              <a:t>Зовнішній</a:t>
            </a:r>
            <a:r>
              <a:rPr lang="ru-RU" sz="3100" b="1" dirty="0">
                <a:latin typeface="Roboto-Bold"/>
              </a:rPr>
              <a:t> </a:t>
            </a:r>
            <a:r>
              <a:rPr lang="ru-RU" sz="3100" b="1" dirty="0" err="1">
                <a:latin typeface="Roboto-Bold"/>
              </a:rPr>
              <a:t>вигляд</a:t>
            </a:r>
            <a:r>
              <a:rPr lang="ru-RU" sz="3100" b="1" dirty="0">
                <a:latin typeface="Roboto-Bold"/>
              </a:rPr>
              <a:t> </a:t>
            </a:r>
            <a:r>
              <a:rPr lang="ru-RU" sz="3100" b="1" dirty="0" err="1">
                <a:latin typeface="Roboto-Bold"/>
              </a:rPr>
              <a:t>приладу</a:t>
            </a:r>
            <a:r>
              <a:rPr lang="ru-RU" sz="3100" b="1" dirty="0">
                <a:latin typeface="Roboto-Bold"/>
              </a:rPr>
              <a:t> </a:t>
            </a:r>
            <a:r>
              <a:rPr lang="uk-UA" sz="3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GrainX</a:t>
            </a:r>
            <a:br>
              <a:rPr lang="ru-RU" sz="3200" b="1" dirty="0">
                <a:latin typeface="Roboto-Bold"/>
              </a:rPr>
            </a:br>
            <a:endParaRPr lang="ru-RU" sz="3200" b="1" dirty="0">
              <a:latin typeface="Roboto-Bold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43815A9-2726-427B-8915-ED934FF28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39" y="1338742"/>
            <a:ext cx="5985273" cy="4180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9909A7-8F98-4208-9919-319FB9571CE3}"/>
              </a:ext>
            </a:extLst>
          </p:cNvPr>
          <p:cNvSpPr txBox="1"/>
          <p:nvPr/>
        </p:nvSpPr>
        <p:spPr>
          <a:xfrm>
            <a:off x="4129395" y="324433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6EBA2E-15D8-4BA5-8CE2-BE9FCB47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84" y="2438027"/>
            <a:ext cx="5218441" cy="3993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DF88B0-2330-8DB7-6F6E-70D5E1AC1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319" y="-1"/>
            <a:ext cx="2838681" cy="8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21;p28">
            <a:extLst>
              <a:ext uri="{FF2B5EF4-FFF2-40B4-BE49-F238E27FC236}">
                <a16:creationId xmlns:a16="http://schemas.microsoft.com/office/drawing/2014/main" id="{4A073505-B29E-DF0D-1458-9F32A5FBDEF6}"/>
              </a:ext>
            </a:extLst>
          </p:cNvPr>
          <p:cNvSpPr txBox="1"/>
          <p:nvPr/>
        </p:nvSpPr>
        <p:spPr>
          <a:xfrm>
            <a:off x="5024292" y="634176"/>
            <a:ext cx="2867852" cy="50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Зроблено в Україні 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4DEE-D0ED-315E-9DBB-351888240140}"/>
              </a:ext>
            </a:extLst>
          </p:cNvPr>
          <p:cNvSpPr txBox="1"/>
          <p:nvPr/>
        </p:nvSpPr>
        <p:spPr>
          <a:xfrm>
            <a:off x="707572" y="6431529"/>
            <a:ext cx="1148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https://ventalab.ua/prilad-dlya-viznachennya-chisla-padinnya-po-metodu-khagberg-pertena-grainx/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5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CF3A-D4E4-4312-94F3-B561734D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474" y="2955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Roboto-Bold"/>
              </a:rPr>
              <a:t>Переваги</a:t>
            </a:r>
            <a:r>
              <a:rPr lang="ru-RU" sz="3200" b="1" dirty="0">
                <a:latin typeface="Roboto-Bold"/>
              </a:rPr>
              <a:t> ПЧП по методу </a:t>
            </a:r>
            <a:r>
              <a:rPr lang="ru-RU" sz="3200" b="1" dirty="0" err="1">
                <a:latin typeface="Roboto-Bold"/>
              </a:rPr>
              <a:t>Хагберг-Пертена</a:t>
            </a:r>
            <a:r>
              <a:rPr lang="ru-RU" sz="3200" b="1" dirty="0">
                <a:latin typeface="Roboto-Bold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Roboto-Bold"/>
              </a:rPr>
              <a:t>GrainX</a:t>
            </a:r>
            <a:r>
              <a:rPr lang="ru-RU" sz="3200" b="1" dirty="0">
                <a:solidFill>
                  <a:srgbClr val="002060"/>
                </a:solidFill>
                <a:latin typeface="Roboto-Bold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A1D34-4B9B-4897-B1D6-03333370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829" y="1141598"/>
            <a:ext cx="9398975" cy="4681226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Знімна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водяна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1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дюймовий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кольоровий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сенсорний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дисплей.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вимірювань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датою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ідентифікатором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лаборанта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підключень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Захисний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енергозбереження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18Вт.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ERP/CRM 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</a:t>
            </a:r>
            <a:r>
              <a:rPr lang="en-US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1С).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Автоматична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- 9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дисплею (темна та </a:t>
            </a: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Опціональний</a:t>
            </a:r>
            <a:r>
              <a:rPr lang="ru-RU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принтер.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зовнішня температура бані та кришки.</a:t>
            </a:r>
            <a:endParaRPr lang="ru-RU" sz="23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26201-04F6-4F9B-AC7D-C24D5D09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387" y="6037243"/>
            <a:ext cx="2720613" cy="82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21;p28">
            <a:extLst>
              <a:ext uri="{FF2B5EF4-FFF2-40B4-BE49-F238E27FC236}">
                <a16:creationId xmlns:a16="http://schemas.microsoft.com/office/drawing/2014/main" id="{B188F34B-98B9-325B-B8F9-53717E0C1771}"/>
              </a:ext>
            </a:extLst>
          </p:cNvPr>
          <p:cNvSpPr txBox="1"/>
          <p:nvPr/>
        </p:nvSpPr>
        <p:spPr>
          <a:xfrm>
            <a:off x="5195390" y="5568412"/>
            <a:ext cx="2867852" cy="50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Зроблено в Україні !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247A1-BC23-24E4-8ADB-CF7AD7AC1C0F}"/>
              </a:ext>
            </a:extLst>
          </p:cNvPr>
          <p:cNvSpPr txBox="1"/>
          <p:nvPr/>
        </p:nvSpPr>
        <p:spPr>
          <a:xfrm>
            <a:off x="1433926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https://ventalab.ua/prilad-dlya-viznachennya-chisla-padinnya-po-metodu-khagberg-pertena-grainx/</a:t>
            </a:r>
          </a:p>
        </p:txBody>
      </p:sp>
    </p:spTree>
    <p:extLst>
      <p:ext uri="{BB962C8B-B14F-4D97-AF65-F5344CB8AC3E}">
        <p14:creationId xmlns:p14="http://schemas.microsoft.com/office/powerpoint/2010/main" val="14059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1" y="3091610"/>
            <a:ext cx="9317182" cy="1118127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ts val="1200"/>
              </a:spcBef>
            </a:pPr>
            <a:r>
              <a:rPr lang="ru-RU" sz="1800" b="1" kern="0" dirty="0">
                <a:solidFill>
                  <a:srgbClr val="3D3D3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br>
              <a:rPr lang="ru-RU" sz="2000" kern="0" dirty="0">
                <a:solidFill>
                  <a:srgbClr val="3D3D3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ru-RU" sz="4800" dirty="0"/>
          </a:p>
        </p:txBody>
      </p:sp>
      <p:pic>
        <p:nvPicPr>
          <p:cNvPr id="4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0846" y="-214749"/>
            <a:ext cx="5105400" cy="1737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20;p28"/>
          <p:cNvGrpSpPr/>
          <p:nvPr/>
        </p:nvGrpSpPr>
        <p:grpSpPr>
          <a:xfrm>
            <a:off x="1555191" y="45792"/>
            <a:ext cx="10776769" cy="6753928"/>
            <a:chOff x="1000053" y="-980306"/>
            <a:chExt cx="9737608" cy="7501860"/>
          </a:xfrm>
        </p:grpSpPr>
        <p:sp>
          <p:nvSpPr>
            <p:cNvPr id="6" name="Google Shape;121;p28"/>
            <p:cNvSpPr txBox="1"/>
            <p:nvPr/>
          </p:nvSpPr>
          <p:spPr>
            <a:xfrm>
              <a:off x="1000053" y="5783716"/>
              <a:ext cx="3154656" cy="612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Дніпро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	 пр. 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С.Нігояна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50. оф.23 </a:t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тел. 0800 306 725 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email. info@ventalab.ua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Google Shape;122;p28"/>
            <p:cNvCxnSpPr/>
            <p:nvPr/>
          </p:nvCxnSpPr>
          <p:spPr>
            <a:xfrm>
              <a:off x="1178865" y="6479574"/>
              <a:ext cx="9157362" cy="419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" name="Google Shape;123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01044" y="-980306"/>
              <a:ext cx="2036617" cy="6754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378593" y="778729"/>
            <a:ext cx="1021469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ВАС ВІТАЄ ГРУПА КОМПАНІЙ ВЕНТА ЛАБ!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НАС :</a:t>
            </a:r>
          </a:p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«Вента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Лаб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один з ключових гравців на українському ринку матеріалів і устаткування </a:t>
            </a:r>
          </a:p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лабораторії і служб контролю якості від вхідного контролю сировини до готового продукту </a:t>
            </a:r>
          </a:p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кожній стадії виробничого процесу. </a:t>
            </a:r>
          </a:p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Технології та продукти Вента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Лаб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допомагають тисячам великих і середніх компаній України оптимізувати процеси кількісного і якісного аналізу продукції,</a:t>
            </a:r>
          </a:p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оптимізуючи операційні процеси лабораторії.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712" y="3664165"/>
            <a:ext cx="7978289" cy="1849785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Офіс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м.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Дніпро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Сервісний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ремонту /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проведення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ПНР;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Виробництво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лабораторного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обладнання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виготовлення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деталей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індивідуальними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кресленнями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Комплекс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послуг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лабораторій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2D2D4CBE-DA5A-3CDF-CECE-2C2603DF9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7" b="10671"/>
          <a:stretch/>
        </p:blipFill>
        <p:spPr bwMode="auto">
          <a:xfrm>
            <a:off x="8889209" y="3870528"/>
            <a:ext cx="3067685" cy="2816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57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oogle Shape;471;p4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092200"/>
            <a:ext cx="8008938" cy="507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Google Shape;472;p44"/>
          <p:cNvSpPr>
            <a:spLocks noChangeArrowheads="1"/>
          </p:cNvSpPr>
          <p:nvPr/>
        </p:nvSpPr>
        <p:spPr bwMode="auto">
          <a:xfrm>
            <a:off x="1743076" y="1"/>
            <a:ext cx="8531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00B0F0"/>
                </a:solidFill>
              </a:rPr>
              <a:t>Комплектація лабораторій та сервісне обслуговування!</a:t>
            </a:r>
            <a:endParaRPr lang="ru-RU" altLang="ru-RU"/>
          </a:p>
        </p:txBody>
      </p:sp>
      <p:grpSp>
        <p:nvGrpSpPr>
          <p:cNvPr id="41988" name="Google Shape;120;p28"/>
          <p:cNvGrpSpPr>
            <a:grpSpLocks/>
          </p:cNvGrpSpPr>
          <p:nvPr/>
        </p:nvGrpSpPr>
        <p:grpSpPr bwMode="auto">
          <a:xfrm>
            <a:off x="1743076" y="6129338"/>
            <a:ext cx="8545513" cy="565150"/>
            <a:chOff x="299850" y="6400575"/>
            <a:chExt cx="8544300" cy="564460"/>
          </a:xfrm>
        </p:grpSpPr>
        <p:sp>
          <p:nvSpPr>
            <p:cNvPr id="41990" name="Google Shape;121;p28"/>
            <p:cNvSpPr txBox="1">
              <a:spLocks noChangeArrowheads="1"/>
            </p:cNvSpPr>
            <p:nvPr/>
          </p:nvSpPr>
          <p:spPr bwMode="auto">
            <a:xfrm>
              <a:off x="457909" y="6561235"/>
              <a:ext cx="6723000" cy="40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666666"/>
                  </a:solidFill>
                </a:rPr>
                <a:t>м. Дніпро,                                     тел. 0800 306 725</a:t>
              </a:r>
            </a:p>
            <a:p>
              <a:pPr eaLnBrk="1" hangingPunct="1"/>
              <a:r>
                <a:rPr lang="ru-RU" altLang="ru-RU" sz="1000">
                  <a:solidFill>
                    <a:srgbClr val="666666"/>
                  </a:solidFill>
                </a:rPr>
                <a:t>пр. С. Нігояна, 50. оф.23	</a:t>
              </a:r>
              <a:r>
                <a:rPr lang="en-US" altLang="ru-RU" sz="1000">
                  <a:solidFill>
                    <a:srgbClr val="666666"/>
                  </a:solidFill>
                </a:rPr>
                <a:t>email. info@ventalab.ua</a:t>
              </a:r>
            </a:p>
            <a:p>
              <a:pPr eaLnBrk="1" hangingPunct="1"/>
              <a:r>
                <a:rPr lang="ru-RU" altLang="ru-RU" sz="1000">
                  <a:solidFill>
                    <a:srgbClr val="666666"/>
                  </a:solidFill>
                </a:rPr>
                <a:t>	</a:t>
              </a:r>
            </a:p>
          </p:txBody>
        </p:sp>
        <p:cxnSp>
          <p:nvCxnSpPr>
            <p:cNvPr id="41991" name="Google Shape;122;p28"/>
            <p:cNvCxnSpPr>
              <a:cxnSpLocks noChangeShapeType="1"/>
            </p:cNvCxnSpPr>
            <p:nvPr/>
          </p:nvCxnSpPr>
          <p:spPr bwMode="auto">
            <a:xfrm>
              <a:off x="299850" y="6400575"/>
              <a:ext cx="8544300" cy="1170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989" name="Google Shape;123;p2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1" y="6189663"/>
            <a:ext cx="23796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3727" y="3378619"/>
            <a:ext cx="1891238" cy="57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3282" y="2691285"/>
            <a:ext cx="1899136" cy="4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7200" y="931856"/>
            <a:ext cx="2324420" cy="82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4648" y="1776986"/>
            <a:ext cx="2478240" cy="90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8225" y="2967938"/>
            <a:ext cx="14097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/>
          <p:nvPr/>
        </p:nvSpPr>
        <p:spPr>
          <a:xfrm>
            <a:off x="3408580" y="122361"/>
            <a:ext cx="63522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-Bold"/>
                <a:ea typeface="+mj-ea"/>
                <a:cs typeface="+mj-cs"/>
                <a:sym typeface="Verdana"/>
              </a:rPr>
              <a:t>Наш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-Bold"/>
                <a:ea typeface="+mj-ea"/>
                <a:cs typeface="+mj-cs"/>
                <a:sym typeface="Verdana"/>
              </a:rPr>
              <a:t>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-Bold"/>
                <a:ea typeface="+mj-ea"/>
                <a:cs typeface="+mj-cs"/>
                <a:sym typeface="Verdana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-Bold"/>
                <a:ea typeface="+mj-ea"/>
                <a:cs typeface="+mj-cs"/>
                <a:sym typeface="Verdana"/>
              </a:rPr>
              <a:t>партнери</a:t>
            </a:r>
            <a:endParaRPr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-Bold"/>
              <a:ea typeface="+mj-ea"/>
              <a:cs typeface="+mj-cs"/>
              <a:sym typeface="Verdana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6431" y="2092615"/>
            <a:ext cx="1536850" cy="57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16645" y="4041007"/>
            <a:ext cx="1581120" cy="43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38925" y="1034349"/>
            <a:ext cx="1581120" cy="63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9" descr="Привет" title="H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16300" y="1112182"/>
            <a:ext cx="159228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13291" y="848809"/>
            <a:ext cx="2631357" cy="126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32849" y="1953173"/>
            <a:ext cx="1727639" cy="17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22228" y="4407957"/>
            <a:ext cx="1142060" cy="115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14810" y="4760430"/>
            <a:ext cx="2403669" cy="76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63603" y="4985029"/>
            <a:ext cx="2127600" cy="75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74184" y="3364621"/>
            <a:ext cx="5200938" cy="15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91575" y="2789692"/>
            <a:ext cx="2478240" cy="790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9"/>
          <p:cNvGrpSpPr/>
          <p:nvPr/>
        </p:nvGrpSpPr>
        <p:grpSpPr>
          <a:xfrm>
            <a:off x="1683727" y="5976044"/>
            <a:ext cx="9378638" cy="1026904"/>
            <a:chOff x="-18797" y="6400575"/>
            <a:chExt cx="8862947" cy="530887"/>
          </a:xfrm>
        </p:grpSpPr>
        <p:sp>
          <p:nvSpPr>
            <p:cNvPr id="149" name="Google Shape;149;p29"/>
            <p:cNvSpPr txBox="1"/>
            <p:nvPr/>
          </p:nvSpPr>
          <p:spPr>
            <a:xfrm>
              <a:off x="-18797" y="6527662"/>
              <a:ext cx="67230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ru-RU" sz="1200" b="1" dirty="0">
                  <a:solidFill>
                    <a:srgbClr val="666666"/>
                  </a:solidFill>
                </a:rPr>
                <a:t>м. </a:t>
              </a:r>
              <a:r>
                <a:rPr lang="ru-RU" sz="1200" b="1" dirty="0" err="1">
                  <a:solidFill>
                    <a:srgbClr val="666666"/>
                  </a:solidFill>
                </a:rPr>
                <a:t>Дніпро</a:t>
              </a:r>
              <a:r>
                <a:rPr lang="ru-RU" sz="1200" b="1" dirty="0">
                  <a:solidFill>
                    <a:srgbClr val="666666"/>
                  </a:solidFill>
                </a:rPr>
                <a:t>,									тел.    0800 306 725</a:t>
              </a:r>
              <a:endParaRPr sz="1200" b="1" dirty="0">
                <a:solidFill>
                  <a:srgbClr val="666666"/>
                </a:solidFill>
              </a:endParaRPr>
            </a:p>
            <a:p>
              <a:r>
                <a:rPr lang="ru-RU" sz="1200" b="1" dirty="0">
                  <a:solidFill>
                    <a:srgbClr val="666666"/>
                  </a:solidFill>
                </a:rPr>
                <a:t>пр. С. </a:t>
              </a:r>
              <a:r>
                <a:rPr lang="ru-RU" sz="1200" b="1" dirty="0" err="1">
                  <a:solidFill>
                    <a:srgbClr val="666666"/>
                  </a:solidFill>
                </a:rPr>
                <a:t>Нігояна</a:t>
              </a:r>
              <a:r>
                <a:rPr lang="ru-RU" sz="1200" b="1" dirty="0">
                  <a:solidFill>
                    <a:srgbClr val="666666"/>
                  </a:solidFill>
                </a:rPr>
                <a:t>, 50. оф.23							</a:t>
              </a:r>
              <a:r>
                <a:rPr lang="ru-RU" sz="1200" b="1" dirty="0" err="1">
                  <a:solidFill>
                    <a:srgbClr val="666666"/>
                  </a:solidFill>
                </a:rPr>
                <a:t>email</a:t>
              </a:r>
              <a:r>
                <a:rPr lang="ru-RU" sz="1200" b="1" dirty="0">
                  <a:solidFill>
                    <a:srgbClr val="666666"/>
                  </a:solidFill>
                </a:rPr>
                <a:t>. info@ventalab.ua</a:t>
              </a:r>
              <a:endParaRPr sz="1200" b="1" dirty="0">
                <a:solidFill>
                  <a:srgbClr val="666666"/>
                </a:solidFill>
              </a:endParaRPr>
            </a:p>
          </p:txBody>
        </p:sp>
        <p:cxnSp>
          <p:nvCxnSpPr>
            <p:cNvPr id="150" name="Google Shape;150;p29"/>
            <p:cNvCxnSpPr/>
            <p:nvPr/>
          </p:nvCxnSpPr>
          <p:spPr>
            <a:xfrm>
              <a:off x="299850" y="6400575"/>
              <a:ext cx="8544300" cy="1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A7FD8C-FDC7-B407-47EB-94987486C5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53319" y="6011478"/>
            <a:ext cx="2838681" cy="8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Thermo_Fisher_Scientific_logo">
            <a:extLst>
              <a:ext uri="{FF2B5EF4-FFF2-40B4-BE49-F238E27FC236}">
                <a16:creationId xmlns:a16="http://schemas.microsoft.com/office/drawing/2014/main" id="{467CFBA9-BD9D-A762-C4C6-2593A2DA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55" y="161868"/>
            <a:ext cx="2553640" cy="5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47;p29">
            <a:extLst>
              <a:ext uri="{FF2B5EF4-FFF2-40B4-BE49-F238E27FC236}">
                <a16:creationId xmlns:a16="http://schemas.microsoft.com/office/drawing/2014/main" id="{5189EF1B-7F21-1C0D-F87D-FBE8CB520AEE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0" r="2772"/>
          <a:stretch/>
        </p:blipFill>
        <p:spPr bwMode="auto">
          <a:xfrm>
            <a:off x="9429907" y="56767"/>
            <a:ext cx="2733522" cy="8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9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9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3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3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4CD44-E10E-5A81-34DC-7F10B46F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74" y="268624"/>
            <a:ext cx="8911687" cy="1280890"/>
          </a:xfrm>
        </p:spPr>
        <p:txBody>
          <a:bodyPr/>
          <a:lstStyle/>
          <a:p>
            <a:r>
              <a:rPr lang="uk-UA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Дякуємо за увагу </a:t>
            </a:r>
            <a:endParaRPr lang="ru-RU" sz="6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E1798-C16A-3D39-5E73-4446CE97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70" y="1411173"/>
            <a:ext cx="5012944" cy="1300350"/>
          </a:xfrm>
          <a:prstGeom prst="rect">
            <a:avLst/>
          </a:prstGeom>
        </p:spPr>
      </p:pic>
      <p:pic>
        <p:nvPicPr>
          <p:cNvPr id="4" name="Picture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0E56C44-E9A6-8395-2409-233E7468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145" y="2637154"/>
            <a:ext cx="4145644" cy="23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BE909-AF76-07E2-66FA-60035EF51E00}"/>
              </a:ext>
            </a:extLst>
          </p:cNvPr>
          <p:cNvSpPr txBox="1"/>
          <p:nvPr/>
        </p:nvSpPr>
        <p:spPr>
          <a:xfrm>
            <a:off x="3768270" y="2637154"/>
            <a:ext cx="5012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пр. С.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Нігояна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 оф 23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   0800 306 725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info@ventalab.ua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399C5B14-C4EC-6F21-97D0-D3453B56E4D2}"/>
              </a:ext>
            </a:extLst>
          </p:cNvPr>
          <p:cNvSpPr txBox="1"/>
          <p:nvPr/>
        </p:nvSpPr>
        <p:spPr>
          <a:xfrm>
            <a:off x="10019029" y="6465047"/>
            <a:ext cx="1889760" cy="248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ts val="2090"/>
              </a:lnSpc>
            </a:pPr>
            <a:r>
              <a:rPr sz="1600" b="1" spc="-15" dirty="0">
                <a:solidFill>
                  <a:srgbClr val="002060"/>
                </a:solidFill>
                <a:latin typeface="Arial"/>
                <a:cs typeface="Arial"/>
              </a:rPr>
              <a:t>www.ventalab.uа</a:t>
            </a:r>
            <a:endParaRPr sz="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E8096-EB7F-085D-6296-1DED7DBEA538}"/>
              </a:ext>
            </a:extLst>
          </p:cNvPr>
          <p:cNvSpPr txBox="1"/>
          <p:nvPr/>
        </p:nvSpPr>
        <p:spPr>
          <a:xfrm>
            <a:off x="1375413" y="4582016"/>
            <a:ext cx="6106886" cy="22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 “Вента </a:t>
            </a:r>
            <a:r>
              <a:rPr lang="uk-UA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</a:t>
            </a: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Фуд</a:t>
            </a: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Коломоєць Ольга Володимирівна: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622 14 67, </a:t>
            </a:r>
            <a:r>
              <a:rPr lang="uk-UA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o.kolomoyets@ventalab.ua</a:t>
            </a:r>
            <a:r>
              <a:rPr lang="ru-RU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 “Вента </a:t>
            </a:r>
            <a:r>
              <a:rPr lang="uk-UA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</a:t>
            </a: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Агро“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Лібуцька Олеся Петрівна: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622 14 60, </a:t>
            </a:r>
            <a:r>
              <a:rPr lang="ru-RU" sz="1800" i="1" u="sng" dirty="0">
                <a:solidFill>
                  <a:srgbClr val="3094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O.libutska@ventalab.ua </a:t>
            </a:r>
            <a:r>
              <a:rPr lang="ru-RU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 “Вента </a:t>
            </a:r>
            <a:r>
              <a:rPr lang="uk-UA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</a:t>
            </a:r>
            <a:r>
              <a:rPr lang="uk-U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Арнаут Володимир Петрович: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622 14 66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u="sng" dirty="0">
                <a:solidFill>
                  <a:srgbClr val="3094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ru-RU" sz="1800" i="1" u="sng" dirty="0">
                <a:solidFill>
                  <a:srgbClr val="3094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@ventalab.ua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2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Google Shape;425;p40"/>
          <p:cNvCxnSpPr>
            <a:cxnSpLocks noChangeShapeType="1"/>
          </p:cNvCxnSpPr>
          <p:nvPr/>
        </p:nvCxnSpPr>
        <p:spPr bwMode="auto">
          <a:xfrm>
            <a:off x="1893843" y="6148780"/>
            <a:ext cx="8398076" cy="12483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AutoShape 4" descr="SI Analytics | Xylem Analytics - Asia Pacific"/>
          <p:cNvSpPr>
            <a:spLocks noChangeAspect="1" noChangeArrowheads="1"/>
          </p:cNvSpPr>
          <p:nvPr/>
        </p:nvSpPr>
        <p:spPr bwMode="auto">
          <a:xfrm>
            <a:off x="1754967" y="-83462"/>
            <a:ext cx="299597" cy="29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76"/>
          </a:p>
        </p:txBody>
      </p:sp>
      <p:sp>
        <p:nvSpPr>
          <p:cNvPr id="2" name="Прямоугольник 1"/>
          <p:cNvSpPr/>
          <p:nvPr/>
        </p:nvSpPr>
        <p:spPr>
          <a:xfrm>
            <a:off x="5979244" y="3247486"/>
            <a:ext cx="260008" cy="421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41" dirty="0"/>
              <a:t> </a:t>
            </a:r>
          </a:p>
        </p:txBody>
      </p:sp>
      <p:grpSp>
        <p:nvGrpSpPr>
          <p:cNvPr id="37" name="object 37">
            <a:extLst>
              <a:ext uri="{FF2B5EF4-FFF2-40B4-BE49-F238E27FC236}">
                <a16:creationId xmlns:a16="http://schemas.microsoft.com/office/drawing/2014/main" id="{6DFFB6D5-AE91-DDEA-64F3-3FE67FB38991}"/>
              </a:ext>
            </a:extLst>
          </p:cNvPr>
          <p:cNvGrpSpPr/>
          <p:nvPr/>
        </p:nvGrpSpPr>
        <p:grpSpPr>
          <a:xfrm>
            <a:off x="1600060" y="100020"/>
            <a:ext cx="8985642" cy="725075"/>
            <a:chOff x="5703" y="-3"/>
            <a:chExt cx="7554595" cy="609600"/>
          </a:xfrm>
        </p:grpSpPr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45DEA32D-5498-834E-01A7-C981F96943CF}"/>
                </a:ext>
              </a:extLst>
            </p:cNvPr>
            <p:cNvSpPr/>
            <p:nvPr/>
          </p:nvSpPr>
          <p:spPr>
            <a:xfrm>
              <a:off x="2393302" y="0"/>
              <a:ext cx="5166995" cy="533400"/>
            </a:xfrm>
            <a:custGeom>
              <a:avLst/>
              <a:gdLst/>
              <a:ahLst/>
              <a:cxnLst/>
              <a:rect l="l" t="t" r="r" b="b"/>
              <a:pathLst>
                <a:path w="5166995" h="533400">
                  <a:moveTo>
                    <a:pt x="5166690" y="0"/>
                  </a:moveTo>
                  <a:lnTo>
                    <a:pt x="0" y="0"/>
                  </a:lnTo>
                  <a:lnTo>
                    <a:pt x="0" y="533387"/>
                  </a:lnTo>
                  <a:lnTo>
                    <a:pt x="5166690" y="533387"/>
                  </a:lnTo>
                  <a:lnTo>
                    <a:pt x="5166690" y="0"/>
                  </a:lnTo>
                  <a:close/>
                </a:path>
              </a:pathLst>
            </a:custGeom>
            <a:solidFill>
              <a:srgbClr val="6BB7D0"/>
            </a:solidFill>
          </p:spPr>
          <p:txBody>
            <a:bodyPr wrap="square" lIns="0" tIns="0" rIns="0" bIns="0" rtlCol="0"/>
            <a:lstStyle/>
            <a:p>
              <a:pPr algn="l" rtl="0"/>
              <a:endParaRPr sz="2141"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7C49D12-C2CE-BE99-EF19-B0184C356042}"/>
                </a:ext>
              </a:extLst>
            </p:cNvPr>
            <p:cNvSpPr/>
            <p:nvPr/>
          </p:nvSpPr>
          <p:spPr>
            <a:xfrm>
              <a:off x="5703" y="-3"/>
              <a:ext cx="2908300" cy="609600"/>
            </a:xfrm>
            <a:custGeom>
              <a:avLst/>
              <a:gdLst/>
              <a:ahLst/>
              <a:cxnLst/>
              <a:rect l="l" t="t" r="r" b="b"/>
              <a:pathLst>
                <a:path w="2908300" h="609600">
                  <a:moveTo>
                    <a:pt x="245160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908300" y="609600"/>
                  </a:lnTo>
                  <a:lnTo>
                    <a:pt x="2451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 sz="2141"/>
            </a:p>
          </p:txBody>
        </p:sp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D4354F57-B716-F2AE-304E-1879D7DE40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471" y="466459"/>
              <a:ext cx="1494574" cy="65519"/>
            </a:xfrm>
            <a:prstGeom prst="rect">
              <a:avLst/>
            </a:prstGeom>
          </p:spPr>
        </p:pic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9BDE0FF-ED9C-E10E-C55D-0EA1E652EA6B}"/>
                </a:ext>
              </a:extLst>
            </p:cNvPr>
            <p:cNvSpPr/>
            <p:nvPr/>
          </p:nvSpPr>
          <p:spPr>
            <a:xfrm>
              <a:off x="183896" y="184581"/>
              <a:ext cx="1500505" cy="216535"/>
            </a:xfrm>
            <a:custGeom>
              <a:avLst/>
              <a:gdLst/>
              <a:ahLst/>
              <a:cxnLst/>
              <a:rect l="l" t="t" r="r" b="b"/>
              <a:pathLst>
                <a:path w="1500505" h="216535">
                  <a:moveTo>
                    <a:pt x="209232" y="146888"/>
                  </a:moveTo>
                  <a:lnTo>
                    <a:pt x="190030" y="100088"/>
                  </a:lnTo>
                  <a:lnTo>
                    <a:pt x="144195" y="80314"/>
                  </a:lnTo>
                  <a:lnTo>
                    <a:pt x="61963" y="80314"/>
                  </a:lnTo>
                  <a:lnTo>
                    <a:pt x="58712" y="79006"/>
                  </a:lnTo>
                  <a:lnTo>
                    <a:pt x="53822" y="74028"/>
                  </a:lnTo>
                  <a:lnTo>
                    <a:pt x="52578" y="71043"/>
                  </a:lnTo>
                  <a:lnTo>
                    <a:pt x="52578" y="58559"/>
                  </a:lnTo>
                  <a:lnTo>
                    <a:pt x="57023" y="54063"/>
                  </a:lnTo>
                  <a:lnTo>
                    <a:pt x="177571" y="54051"/>
                  </a:lnTo>
                  <a:lnTo>
                    <a:pt x="187756" y="51955"/>
                  </a:lnTo>
                  <a:lnTo>
                    <a:pt x="196100" y="46253"/>
                  </a:lnTo>
                  <a:lnTo>
                    <a:pt x="201739" y="37795"/>
                  </a:lnTo>
                  <a:lnTo>
                    <a:pt x="203809" y="27470"/>
                  </a:lnTo>
                  <a:lnTo>
                    <a:pt x="201739" y="17132"/>
                  </a:lnTo>
                  <a:lnTo>
                    <a:pt x="196100" y="8661"/>
                  </a:lnTo>
                  <a:lnTo>
                    <a:pt x="187756" y="2959"/>
                  </a:lnTo>
                  <a:lnTo>
                    <a:pt x="177571" y="952"/>
                  </a:lnTo>
                  <a:lnTo>
                    <a:pt x="65874" y="952"/>
                  </a:lnTo>
                  <a:lnTo>
                    <a:pt x="19342" y="20777"/>
                  </a:lnTo>
                  <a:lnTo>
                    <a:pt x="1333" y="54521"/>
                  </a:lnTo>
                  <a:lnTo>
                    <a:pt x="139" y="67538"/>
                  </a:lnTo>
                  <a:lnTo>
                    <a:pt x="1333" y="80848"/>
                  </a:lnTo>
                  <a:lnTo>
                    <a:pt x="29451" y="122656"/>
                  </a:lnTo>
                  <a:lnTo>
                    <a:pt x="65874" y="133388"/>
                  </a:lnTo>
                  <a:lnTo>
                    <a:pt x="147167" y="133388"/>
                  </a:lnTo>
                  <a:lnTo>
                    <a:pt x="149999" y="134785"/>
                  </a:lnTo>
                  <a:lnTo>
                    <a:pt x="155435" y="140258"/>
                  </a:lnTo>
                  <a:lnTo>
                    <a:pt x="156794" y="143357"/>
                  </a:lnTo>
                  <a:lnTo>
                    <a:pt x="156794" y="150368"/>
                  </a:lnTo>
                  <a:lnTo>
                    <a:pt x="155435" y="153352"/>
                  </a:lnTo>
                  <a:lnTo>
                    <a:pt x="150025" y="158369"/>
                  </a:lnTo>
                  <a:lnTo>
                    <a:pt x="147167" y="159613"/>
                  </a:lnTo>
                  <a:lnTo>
                    <a:pt x="26593" y="159639"/>
                  </a:lnTo>
                  <a:lnTo>
                    <a:pt x="16243" y="161759"/>
                  </a:lnTo>
                  <a:lnTo>
                    <a:pt x="7797" y="167525"/>
                  </a:lnTo>
                  <a:lnTo>
                    <a:pt x="2082" y="176085"/>
                  </a:lnTo>
                  <a:lnTo>
                    <a:pt x="0" y="186550"/>
                  </a:lnTo>
                  <a:lnTo>
                    <a:pt x="2082" y="197015"/>
                  </a:lnTo>
                  <a:lnTo>
                    <a:pt x="7797" y="205562"/>
                  </a:lnTo>
                  <a:lnTo>
                    <a:pt x="16243" y="211340"/>
                  </a:lnTo>
                  <a:lnTo>
                    <a:pt x="26593" y="213461"/>
                  </a:lnTo>
                  <a:lnTo>
                    <a:pt x="144195" y="213461"/>
                  </a:lnTo>
                  <a:lnTo>
                    <a:pt x="190030" y="194017"/>
                  </a:lnTo>
                  <a:lnTo>
                    <a:pt x="208026" y="160197"/>
                  </a:lnTo>
                  <a:lnTo>
                    <a:pt x="209232" y="146888"/>
                  </a:lnTo>
                  <a:close/>
                </a:path>
                <a:path w="1500505" h="216535">
                  <a:moveTo>
                    <a:pt x="433819" y="80238"/>
                  </a:moveTo>
                  <a:lnTo>
                    <a:pt x="420954" y="36779"/>
                  </a:lnTo>
                  <a:lnTo>
                    <a:pt x="385597" y="6743"/>
                  </a:lnTo>
                  <a:lnTo>
                    <a:pt x="382104" y="5676"/>
                  </a:lnTo>
                  <a:lnTo>
                    <a:pt x="382104" y="73482"/>
                  </a:lnTo>
                  <a:lnTo>
                    <a:pt x="382104" y="88493"/>
                  </a:lnTo>
                  <a:lnTo>
                    <a:pt x="379488" y="94703"/>
                  </a:lnTo>
                  <a:lnTo>
                    <a:pt x="369150" y="104660"/>
                  </a:lnTo>
                  <a:lnTo>
                    <a:pt x="362864" y="107188"/>
                  </a:lnTo>
                  <a:lnTo>
                    <a:pt x="277075" y="107188"/>
                  </a:lnTo>
                  <a:lnTo>
                    <a:pt x="277075" y="54013"/>
                  </a:lnTo>
                  <a:lnTo>
                    <a:pt x="362864" y="54013"/>
                  </a:lnTo>
                  <a:lnTo>
                    <a:pt x="369150" y="56642"/>
                  </a:lnTo>
                  <a:lnTo>
                    <a:pt x="379488" y="67094"/>
                  </a:lnTo>
                  <a:lnTo>
                    <a:pt x="382104" y="73482"/>
                  </a:lnTo>
                  <a:lnTo>
                    <a:pt x="382104" y="5676"/>
                  </a:lnTo>
                  <a:lnTo>
                    <a:pt x="371132" y="2311"/>
                  </a:lnTo>
                  <a:lnTo>
                    <a:pt x="355447" y="838"/>
                  </a:lnTo>
                  <a:lnTo>
                    <a:pt x="250837" y="838"/>
                  </a:lnTo>
                  <a:lnTo>
                    <a:pt x="240614" y="2921"/>
                  </a:lnTo>
                  <a:lnTo>
                    <a:pt x="232270" y="8623"/>
                  </a:lnTo>
                  <a:lnTo>
                    <a:pt x="226644" y="17068"/>
                  </a:lnTo>
                  <a:lnTo>
                    <a:pt x="224574" y="27419"/>
                  </a:lnTo>
                  <a:lnTo>
                    <a:pt x="224586" y="188061"/>
                  </a:lnTo>
                  <a:lnTo>
                    <a:pt x="226644" y="198310"/>
                  </a:lnTo>
                  <a:lnTo>
                    <a:pt x="232295" y="206768"/>
                  </a:lnTo>
                  <a:lnTo>
                    <a:pt x="240639" y="212509"/>
                  </a:lnTo>
                  <a:lnTo>
                    <a:pt x="250837" y="214617"/>
                  </a:lnTo>
                  <a:lnTo>
                    <a:pt x="261035" y="212521"/>
                  </a:lnTo>
                  <a:lnTo>
                    <a:pt x="269405" y="206819"/>
                  </a:lnTo>
                  <a:lnTo>
                    <a:pt x="275082" y="198386"/>
                  </a:lnTo>
                  <a:lnTo>
                    <a:pt x="277164" y="188061"/>
                  </a:lnTo>
                  <a:lnTo>
                    <a:pt x="277164" y="160350"/>
                  </a:lnTo>
                  <a:lnTo>
                    <a:pt x="355447" y="160350"/>
                  </a:lnTo>
                  <a:lnTo>
                    <a:pt x="398868" y="147281"/>
                  </a:lnTo>
                  <a:lnTo>
                    <a:pt x="428104" y="111302"/>
                  </a:lnTo>
                  <a:lnTo>
                    <a:pt x="432396" y="96418"/>
                  </a:lnTo>
                  <a:lnTo>
                    <a:pt x="433819" y="80238"/>
                  </a:lnTo>
                  <a:close/>
                </a:path>
                <a:path w="1500505" h="216535">
                  <a:moveTo>
                    <a:pt x="509993" y="77927"/>
                  </a:moveTo>
                  <a:lnTo>
                    <a:pt x="496709" y="83400"/>
                  </a:lnTo>
                  <a:lnTo>
                    <a:pt x="483425" y="85229"/>
                  </a:lnTo>
                  <a:lnTo>
                    <a:pt x="470128" y="83400"/>
                  </a:lnTo>
                  <a:lnTo>
                    <a:pt x="456831" y="77927"/>
                  </a:lnTo>
                  <a:lnTo>
                    <a:pt x="456869" y="189852"/>
                  </a:lnTo>
                  <a:lnTo>
                    <a:pt x="459041" y="200177"/>
                  </a:lnTo>
                  <a:lnTo>
                    <a:pt x="464756" y="208610"/>
                  </a:lnTo>
                  <a:lnTo>
                    <a:pt x="473151" y="214299"/>
                  </a:lnTo>
                  <a:lnTo>
                    <a:pt x="483387" y="216395"/>
                  </a:lnTo>
                  <a:lnTo>
                    <a:pt x="493636" y="214299"/>
                  </a:lnTo>
                  <a:lnTo>
                    <a:pt x="502069" y="208610"/>
                  </a:lnTo>
                  <a:lnTo>
                    <a:pt x="507796" y="200177"/>
                  </a:lnTo>
                  <a:lnTo>
                    <a:pt x="509993" y="189852"/>
                  </a:lnTo>
                  <a:lnTo>
                    <a:pt x="509993" y="77927"/>
                  </a:lnTo>
                  <a:close/>
                </a:path>
                <a:path w="1500505" h="216535">
                  <a:moveTo>
                    <a:pt x="738987" y="107632"/>
                  </a:moveTo>
                  <a:lnTo>
                    <a:pt x="731240" y="66700"/>
                  </a:lnTo>
                  <a:lnTo>
                    <a:pt x="707936" y="31851"/>
                  </a:lnTo>
                  <a:lnTo>
                    <a:pt x="673798" y="7962"/>
                  </a:lnTo>
                  <a:lnTo>
                    <a:pt x="633463" y="0"/>
                  </a:lnTo>
                  <a:lnTo>
                    <a:pt x="612228" y="1981"/>
                  </a:lnTo>
                  <a:lnTo>
                    <a:pt x="574611" y="17919"/>
                  </a:lnTo>
                  <a:lnTo>
                    <a:pt x="544690" y="48514"/>
                  </a:lnTo>
                  <a:lnTo>
                    <a:pt x="529158" y="86410"/>
                  </a:lnTo>
                  <a:lnTo>
                    <a:pt x="527215" y="107632"/>
                  </a:lnTo>
                  <a:lnTo>
                    <a:pt x="527215" y="189839"/>
                  </a:lnTo>
                  <a:lnTo>
                    <a:pt x="529297" y="200113"/>
                  </a:lnTo>
                  <a:lnTo>
                    <a:pt x="534936" y="208559"/>
                  </a:lnTo>
                  <a:lnTo>
                    <a:pt x="543267" y="214274"/>
                  </a:lnTo>
                  <a:lnTo>
                    <a:pt x="553415" y="216382"/>
                  </a:lnTo>
                  <a:lnTo>
                    <a:pt x="563727" y="214287"/>
                  </a:lnTo>
                  <a:lnTo>
                    <a:pt x="572300" y="208597"/>
                  </a:lnTo>
                  <a:lnTo>
                    <a:pt x="578167" y="200164"/>
                  </a:lnTo>
                  <a:lnTo>
                    <a:pt x="580339" y="189839"/>
                  </a:lnTo>
                  <a:lnTo>
                    <a:pt x="580339" y="107632"/>
                  </a:lnTo>
                  <a:lnTo>
                    <a:pt x="581304" y="97040"/>
                  </a:lnTo>
                  <a:lnTo>
                    <a:pt x="603808" y="62763"/>
                  </a:lnTo>
                  <a:lnTo>
                    <a:pt x="633463" y="53835"/>
                  </a:lnTo>
                  <a:lnTo>
                    <a:pt x="643940" y="54825"/>
                  </a:lnTo>
                  <a:lnTo>
                    <a:pt x="677773" y="78079"/>
                  </a:lnTo>
                  <a:lnTo>
                    <a:pt x="686625" y="107632"/>
                  </a:lnTo>
                  <a:lnTo>
                    <a:pt x="686625" y="187680"/>
                  </a:lnTo>
                  <a:lnTo>
                    <a:pt x="688594" y="198615"/>
                  </a:lnTo>
                  <a:lnTo>
                    <a:pt x="694004" y="207759"/>
                  </a:lnTo>
                  <a:lnTo>
                    <a:pt x="702271" y="214045"/>
                  </a:lnTo>
                  <a:lnTo>
                    <a:pt x="712774" y="216382"/>
                  </a:lnTo>
                  <a:lnTo>
                    <a:pt x="722960" y="214287"/>
                  </a:lnTo>
                  <a:lnTo>
                    <a:pt x="731291" y="208597"/>
                  </a:lnTo>
                  <a:lnTo>
                    <a:pt x="736930" y="200164"/>
                  </a:lnTo>
                  <a:lnTo>
                    <a:pt x="738987" y="189839"/>
                  </a:lnTo>
                  <a:lnTo>
                    <a:pt x="738987" y="107632"/>
                  </a:lnTo>
                  <a:close/>
                </a:path>
                <a:path w="1500505" h="216535">
                  <a:moveTo>
                    <a:pt x="946670" y="216408"/>
                  </a:moveTo>
                  <a:lnTo>
                    <a:pt x="929982" y="207149"/>
                  </a:lnTo>
                  <a:lnTo>
                    <a:pt x="915098" y="195351"/>
                  </a:lnTo>
                  <a:lnTo>
                    <a:pt x="902296" y="181292"/>
                  </a:lnTo>
                  <a:lnTo>
                    <a:pt x="891882" y="165265"/>
                  </a:lnTo>
                  <a:lnTo>
                    <a:pt x="809472" y="165265"/>
                  </a:lnTo>
                  <a:lnTo>
                    <a:pt x="807034" y="164274"/>
                  </a:lnTo>
                  <a:lnTo>
                    <a:pt x="803097" y="160426"/>
                  </a:lnTo>
                  <a:lnTo>
                    <a:pt x="802132" y="158064"/>
                  </a:lnTo>
                  <a:lnTo>
                    <a:pt x="802132" y="27279"/>
                  </a:lnTo>
                  <a:lnTo>
                    <a:pt x="800074" y="16992"/>
                  </a:lnTo>
                  <a:lnTo>
                    <a:pt x="794461" y="8585"/>
                  </a:lnTo>
                  <a:lnTo>
                    <a:pt x="786142" y="2908"/>
                  </a:lnTo>
                  <a:lnTo>
                    <a:pt x="775982" y="825"/>
                  </a:lnTo>
                  <a:lnTo>
                    <a:pt x="765822" y="2908"/>
                  </a:lnTo>
                  <a:lnTo>
                    <a:pt x="757529" y="8585"/>
                  </a:lnTo>
                  <a:lnTo>
                    <a:pt x="751928" y="16992"/>
                  </a:lnTo>
                  <a:lnTo>
                    <a:pt x="749871" y="27279"/>
                  </a:lnTo>
                  <a:lnTo>
                    <a:pt x="749871" y="155270"/>
                  </a:lnTo>
                  <a:lnTo>
                    <a:pt x="768261" y="198399"/>
                  </a:lnTo>
                  <a:lnTo>
                    <a:pt x="812304" y="216408"/>
                  </a:lnTo>
                  <a:lnTo>
                    <a:pt x="946670" y="216408"/>
                  </a:lnTo>
                  <a:close/>
                </a:path>
                <a:path w="1500505" h="216535">
                  <a:moveTo>
                    <a:pt x="1103833" y="108762"/>
                  </a:moveTo>
                  <a:lnTo>
                    <a:pt x="1101902" y="87553"/>
                  </a:lnTo>
                  <a:lnTo>
                    <a:pt x="1096086" y="67843"/>
                  </a:lnTo>
                  <a:lnTo>
                    <a:pt x="1089202" y="54952"/>
                  </a:lnTo>
                  <a:lnTo>
                    <a:pt x="1086383" y="49657"/>
                  </a:lnTo>
                  <a:lnTo>
                    <a:pt x="1072794" y="32981"/>
                  </a:lnTo>
                  <a:lnTo>
                    <a:pt x="1056487" y="19050"/>
                  </a:lnTo>
                  <a:lnTo>
                    <a:pt x="1051496" y="16268"/>
                  </a:lnTo>
                  <a:lnTo>
                    <a:pt x="1051496" y="108762"/>
                  </a:lnTo>
                  <a:lnTo>
                    <a:pt x="1050505" y="119697"/>
                  </a:lnTo>
                  <a:lnTo>
                    <a:pt x="1027518" y="153847"/>
                  </a:lnTo>
                  <a:lnTo>
                    <a:pt x="998334" y="162585"/>
                  </a:lnTo>
                  <a:lnTo>
                    <a:pt x="987539" y="161620"/>
                  </a:lnTo>
                  <a:lnTo>
                    <a:pt x="953820" y="138836"/>
                  </a:lnTo>
                  <a:lnTo>
                    <a:pt x="945172" y="108762"/>
                  </a:lnTo>
                  <a:lnTo>
                    <a:pt x="946137" y="98158"/>
                  </a:lnTo>
                  <a:lnTo>
                    <a:pt x="968654" y="63893"/>
                  </a:lnTo>
                  <a:lnTo>
                    <a:pt x="998334" y="54952"/>
                  </a:lnTo>
                  <a:lnTo>
                    <a:pt x="1008811" y="55943"/>
                  </a:lnTo>
                  <a:lnTo>
                    <a:pt x="1042631" y="79222"/>
                  </a:lnTo>
                  <a:lnTo>
                    <a:pt x="1051496" y="108762"/>
                  </a:lnTo>
                  <a:lnTo>
                    <a:pt x="1051496" y="16268"/>
                  </a:lnTo>
                  <a:lnTo>
                    <a:pt x="1038656" y="9105"/>
                  </a:lnTo>
                  <a:lnTo>
                    <a:pt x="1019263" y="3124"/>
                  </a:lnTo>
                  <a:lnTo>
                    <a:pt x="998334" y="1130"/>
                  </a:lnTo>
                  <a:lnTo>
                    <a:pt x="977099" y="3124"/>
                  </a:lnTo>
                  <a:lnTo>
                    <a:pt x="939495" y="19050"/>
                  </a:lnTo>
                  <a:lnTo>
                    <a:pt x="909548" y="49657"/>
                  </a:lnTo>
                  <a:lnTo>
                    <a:pt x="894041" y="87553"/>
                  </a:lnTo>
                  <a:lnTo>
                    <a:pt x="892098" y="108762"/>
                  </a:lnTo>
                  <a:lnTo>
                    <a:pt x="894041" y="130289"/>
                  </a:lnTo>
                  <a:lnTo>
                    <a:pt x="909548" y="168363"/>
                  </a:lnTo>
                  <a:lnTo>
                    <a:pt x="939495" y="198678"/>
                  </a:lnTo>
                  <a:lnTo>
                    <a:pt x="977099" y="214414"/>
                  </a:lnTo>
                  <a:lnTo>
                    <a:pt x="998334" y="216382"/>
                  </a:lnTo>
                  <a:lnTo>
                    <a:pt x="1019263" y="214414"/>
                  </a:lnTo>
                  <a:lnTo>
                    <a:pt x="1056487" y="198678"/>
                  </a:lnTo>
                  <a:lnTo>
                    <a:pt x="1086383" y="168363"/>
                  </a:lnTo>
                  <a:lnTo>
                    <a:pt x="1101902" y="130289"/>
                  </a:lnTo>
                  <a:lnTo>
                    <a:pt x="1103833" y="108762"/>
                  </a:lnTo>
                  <a:close/>
                </a:path>
                <a:path w="1500505" h="216535">
                  <a:moveTo>
                    <a:pt x="1297279" y="28054"/>
                  </a:moveTo>
                  <a:lnTo>
                    <a:pt x="1295184" y="17576"/>
                  </a:lnTo>
                  <a:lnTo>
                    <a:pt x="1289481" y="9017"/>
                  </a:lnTo>
                  <a:lnTo>
                    <a:pt x="1281036" y="3251"/>
                  </a:lnTo>
                  <a:lnTo>
                    <a:pt x="1270723" y="1130"/>
                  </a:lnTo>
                  <a:lnTo>
                    <a:pt x="1221346" y="1130"/>
                  </a:lnTo>
                  <a:lnTo>
                    <a:pt x="1180465" y="9105"/>
                  </a:lnTo>
                  <a:lnTo>
                    <a:pt x="1146149" y="32994"/>
                  </a:lnTo>
                  <a:lnTo>
                    <a:pt x="1122832" y="67843"/>
                  </a:lnTo>
                  <a:lnTo>
                    <a:pt x="1115047" y="108750"/>
                  </a:lnTo>
                  <a:lnTo>
                    <a:pt x="1116990" y="130289"/>
                  </a:lnTo>
                  <a:lnTo>
                    <a:pt x="1132547" y="168376"/>
                  </a:lnTo>
                  <a:lnTo>
                    <a:pt x="1162507" y="198691"/>
                  </a:lnTo>
                  <a:lnTo>
                    <a:pt x="1200111" y="214426"/>
                  </a:lnTo>
                  <a:lnTo>
                    <a:pt x="1270723" y="216408"/>
                  </a:lnTo>
                  <a:lnTo>
                    <a:pt x="1281036" y="214287"/>
                  </a:lnTo>
                  <a:lnTo>
                    <a:pt x="1289481" y="208521"/>
                  </a:lnTo>
                  <a:lnTo>
                    <a:pt x="1295184" y="199961"/>
                  </a:lnTo>
                  <a:lnTo>
                    <a:pt x="1297279" y="189484"/>
                  </a:lnTo>
                  <a:lnTo>
                    <a:pt x="1295184" y="179019"/>
                  </a:lnTo>
                  <a:lnTo>
                    <a:pt x="1289481" y="170459"/>
                  </a:lnTo>
                  <a:lnTo>
                    <a:pt x="1281036" y="164706"/>
                  </a:lnTo>
                  <a:lnTo>
                    <a:pt x="1270723" y="162585"/>
                  </a:lnTo>
                  <a:lnTo>
                    <a:pt x="1221346" y="162585"/>
                  </a:lnTo>
                  <a:lnTo>
                    <a:pt x="1210551" y="161620"/>
                  </a:lnTo>
                  <a:lnTo>
                    <a:pt x="1176832" y="138836"/>
                  </a:lnTo>
                  <a:lnTo>
                    <a:pt x="1168184" y="108750"/>
                  </a:lnTo>
                  <a:lnTo>
                    <a:pt x="1169136" y="98158"/>
                  </a:lnTo>
                  <a:lnTo>
                    <a:pt x="1191666" y="63893"/>
                  </a:lnTo>
                  <a:lnTo>
                    <a:pt x="1221346" y="54940"/>
                  </a:lnTo>
                  <a:lnTo>
                    <a:pt x="1270723" y="54940"/>
                  </a:lnTo>
                  <a:lnTo>
                    <a:pt x="1281036" y="52832"/>
                  </a:lnTo>
                  <a:lnTo>
                    <a:pt x="1289481" y="47066"/>
                  </a:lnTo>
                  <a:lnTo>
                    <a:pt x="1295184" y="38519"/>
                  </a:lnTo>
                  <a:lnTo>
                    <a:pt x="1297279" y="28054"/>
                  </a:lnTo>
                  <a:close/>
                </a:path>
                <a:path w="1500505" h="216535">
                  <a:moveTo>
                    <a:pt x="1500098" y="30784"/>
                  </a:moveTo>
                  <a:lnTo>
                    <a:pt x="1474863" y="596"/>
                  </a:lnTo>
                  <a:lnTo>
                    <a:pt x="1468120" y="838"/>
                  </a:lnTo>
                  <a:lnTo>
                    <a:pt x="1461655" y="3886"/>
                  </a:lnTo>
                  <a:lnTo>
                    <a:pt x="1363370" y="60756"/>
                  </a:lnTo>
                  <a:lnTo>
                    <a:pt x="1363370" y="27749"/>
                  </a:lnTo>
                  <a:lnTo>
                    <a:pt x="1361274" y="17272"/>
                  </a:lnTo>
                  <a:lnTo>
                    <a:pt x="1355585" y="8724"/>
                  </a:lnTo>
                  <a:lnTo>
                    <a:pt x="1347139" y="2946"/>
                  </a:lnTo>
                  <a:lnTo>
                    <a:pt x="1336789" y="838"/>
                  </a:lnTo>
                  <a:lnTo>
                    <a:pt x="1326464" y="2946"/>
                  </a:lnTo>
                  <a:lnTo>
                    <a:pt x="1318006" y="8724"/>
                  </a:lnTo>
                  <a:lnTo>
                    <a:pt x="1312303" y="17272"/>
                  </a:lnTo>
                  <a:lnTo>
                    <a:pt x="1310208" y="27749"/>
                  </a:lnTo>
                  <a:lnTo>
                    <a:pt x="1310208" y="189484"/>
                  </a:lnTo>
                  <a:lnTo>
                    <a:pt x="1312303" y="199948"/>
                  </a:lnTo>
                  <a:lnTo>
                    <a:pt x="1318006" y="208508"/>
                  </a:lnTo>
                  <a:lnTo>
                    <a:pt x="1326464" y="214274"/>
                  </a:lnTo>
                  <a:lnTo>
                    <a:pt x="1336789" y="216395"/>
                  </a:lnTo>
                  <a:lnTo>
                    <a:pt x="1347139" y="214274"/>
                  </a:lnTo>
                  <a:lnTo>
                    <a:pt x="1355585" y="208495"/>
                  </a:lnTo>
                  <a:lnTo>
                    <a:pt x="1361274" y="199948"/>
                  </a:lnTo>
                  <a:lnTo>
                    <a:pt x="1363370" y="189484"/>
                  </a:lnTo>
                  <a:lnTo>
                    <a:pt x="1363370" y="156235"/>
                  </a:lnTo>
                  <a:lnTo>
                    <a:pt x="1467294" y="214884"/>
                  </a:lnTo>
                  <a:lnTo>
                    <a:pt x="1498917" y="191922"/>
                  </a:lnTo>
                  <a:lnTo>
                    <a:pt x="1499222" y="185089"/>
                  </a:lnTo>
                  <a:lnTo>
                    <a:pt x="1494167" y="170903"/>
                  </a:lnTo>
                  <a:lnTo>
                    <a:pt x="1489710" y="165849"/>
                  </a:lnTo>
                  <a:lnTo>
                    <a:pt x="1483258" y="162852"/>
                  </a:lnTo>
                  <a:lnTo>
                    <a:pt x="1388084" y="108458"/>
                  </a:lnTo>
                  <a:lnTo>
                    <a:pt x="1484147" y="52400"/>
                  </a:lnTo>
                  <a:lnTo>
                    <a:pt x="1490599" y="49352"/>
                  </a:lnTo>
                  <a:lnTo>
                    <a:pt x="1495056" y="44437"/>
                  </a:lnTo>
                  <a:lnTo>
                    <a:pt x="1500098" y="30784"/>
                  </a:lnTo>
                  <a:close/>
                </a:path>
              </a:pathLst>
            </a:custGeom>
            <a:solidFill>
              <a:srgbClr val="717176"/>
            </a:solidFill>
          </p:spPr>
          <p:txBody>
            <a:bodyPr wrap="square" lIns="0" tIns="0" rIns="0" bIns="0" rtlCol="0"/>
            <a:lstStyle/>
            <a:p>
              <a:pPr algn="l" rtl="0"/>
              <a:endParaRPr sz="2141"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C485784A-7F37-3232-FABE-C453B2DDC071}"/>
                </a:ext>
              </a:extLst>
            </p:cNvPr>
            <p:cNvSpPr/>
            <p:nvPr/>
          </p:nvSpPr>
          <p:spPr>
            <a:xfrm>
              <a:off x="632790" y="184924"/>
              <a:ext cx="1518920" cy="332740"/>
            </a:xfrm>
            <a:custGeom>
              <a:avLst/>
              <a:gdLst/>
              <a:ahLst/>
              <a:cxnLst/>
              <a:rect l="l" t="t" r="r" b="b"/>
              <a:pathLst>
                <a:path w="1518920" h="332740">
                  <a:moveTo>
                    <a:pt x="69024" y="34493"/>
                  </a:moveTo>
                  <a:lnTo>
                    <a:pt x="47523" y="2603"/>
                  </a:lnTo>
                  <a:lnTo>
                    <a:pt x="34023" y="0"/>
                  </a:lnTo>
                  <a:lnTo>
                    <a:pt x="27051" y="660"/>
                  </a:lnTo>
                  <a:lnTo>
                    <a:pt x="0" y="34493"/>
                  </a:lnTo>
                  <a:lnTo>
                    <a:pt x="609" y="41567"/>
                  </a:lnTo>
                  <a:lnTo>
                    <a:pt x="27051" y="69265"/>
                  </a:lnTo>
                  <a:lnTo>
                    <a:pt x="34023" y="69900"/>
                  </a:lnTo>
                  <a:lnTo>
                    <a:pt x="41059" y="69265"/>
                  </a:lnTo>
                  <a:lnTo>
                    <a:pt x="68389" y="41567"/>
                  </a:lnTo>
                  <a:lnTo>
                    <a:pt x="69024" y="34493"/>
                  </a:lnTo>
                  <a:close/>
                </a:path>
                <a:path w="1518920" h="332740">
                  <a:moveTo>
                    <a:pt x="1503730" y="113118"/>
                  </a:moveTo>
                  <a:lnTo>
                    <a:pt x="1475740" y="64287"/>
                  </a:lnTo>
                  <a:lnTo>
                    <a:pt x="1446161" y="39281"/>
                  </a:lnTo>
                  <a:lnTo>
                    <a:pt x="1411008" y="22136"/>
                  </a:lnTo>
                  <a:lnTo>
                    <a:pt x="1371473" y="14236"/>
                  </a:lnTo>
                  <a:lnTo>
                    <a:pt x="1327023" y="17665"/>
                  </a:lnTo>
                  <a:lnTo>
                    <a:pt x="1286598" y="32943"/>
                  </a:lnTo>
                  <a:lnTo>
                    <a:pt x="1252131" y="58369"/>
                  </a:lnTo>
                  <a:lnTo>
                    <a:pt x="1225524" y="92240"/>
                  </a:lnTo>
                  <a:lnTo>
                    <a:pt x="1213319" y="131851"/>
                  </a:lnTo>
                  <a:lnTo>
                    <a:pt x="1215186" y="151892"/>
                  </a:lnTo>
                  <a:lnTo>
                    <a:pt x="1236751" y="186550"/>
                  </a:lnTo>
                  <a:lnTo>
                    <a:pt x="1273302" y="206946"/>
                  </a:lnTo>
                  <a:lnTo>
                    <a:pt x="1314424" y="215328"/>
                  </a:lnTo>
                  <a:lnTo>
                    <a:pt x="1344142" y="216585"/>
                  </a:lnTo>
                  <a:lnTo>
                    <a:pt x="1364703" y="215328"/>
                  </a:lnTo>
                  <a:lnTo>
                    <a:pt x="1384312" y="212445"/>
                  </a:lnTo>
                  <a:lnTo>
                    <a:pt x="1403096" y="207962"/>
                  </a:lnTo>
                  <a:lnTo>
                    <a:pt x="1404277" y="207645"/>
                  </a:lnTo>
                  <a:lnTo>
                    <a:pt x="1405394" y="207289"/>
                  </a:lnTo>
                  <a:lnTo>
                    <a:pt x="1414818" y="204470"/>
                  </a:lnTo>
                  <a:lnTo>
                    <a:pt x="1418767" y="201472"/>
                  </a:lnTo>
                  <a:lnTo>
                    <a:pt x="1421358" y="188125"/>
                  </a:lnTo>
                  <a:lnTo>
                    <a:pt x="1421498" y="187248"/>
                  </a:lnTo>
                  <a:lnTo>
                    <a:pt x="1421955" y="185534"/>
                  </a:lnTo>
                  <a:lnTo>
                    <a:pt x="1427441" y="173609"/>
                  </a:lnTo>
                  <a:lnTo>
                    <a:pt x="1436395" y="164363"/>
                  </a:lnTo>
                  <a:lnTo>
                    <a:pt x="1447939" y="158610"/>
                  </a:lnTo>
                  <a:lnTo>
                    <a:pt x="1461160" y="157124"/>
                  </a:lnTo>
                  <a:lnTo>
                    <a:pt x="1462036" y="157175"/>
                  </a:lnTo>
                  <a:lnTo>
                    <a:pt x="1463675" y="157378"/>
                  </a:lnTo>
                  <a:lnTo>
                    <a:pt x="1474317" y="158318"/>
                  </a:lnTo>
                  <a:lnTo>
                    <a:pt x="1481416" y="157340"/>
                  </a:lnTo>
                  <a:lnTo>
                    <a:pt x="1481823" y="157124"/>
                  </a:lnTo>
                  <a:lnTo>
                    <a:pt x="1486014" y="154914"/>
                  </a:lnTo>
                  <a:lnTo>
                    <a:pt x="1503502" y="119138"/>
                  </a:lnTo>
                  <a:lnTo>
                    <a:pt x="1503730" y="113118"/>
                  </a:lnTo>
                  <a:close/>
                </a:path>
                <a:path w="1518920" h="332740">
                  <a:moveTo>
                    <a:pt x="1518462" y="169646"/>
                  </a:moveTo>
                  <a:lnTo>
                    <a:pt x="1517523" y="155651"/>
                  </a:lnTo>
                  <a:lnTo>
                    <a:pt x="1515389" y="141973"/>
                  </a:lnTo>
                  <a:lnTo>
                    <a:pt x="1512150" y="128676"/>
                  </a:lnTo>
                  <a:lnTo>
                    <a:pt x="1510398" y="137401"/>
                  </a:lnTo>
                  <a:lnTo>
                    <a:pt x="1507934" y="146037"/>
                  </a:lnTo>
                  <a:lnTo>
                    <a:pt x="1504772" y="154571"/>
                  </a:lnTo>
                  <a:lnTo>
                    <a:pt x="1500936" y="162966"/>
                  </a:lnTo>
                  <a:lnTo>
                    <a:pt x="1500047" y="164858"/>
                  </a:lnTo>
                  <a:lnTo>
                    <a:pt x="1497545" y="170776"/>
                  </a:lnTo>
                  <a:lnTo>
                    <a:pt x="1496441" y="176517"/>
                  </a:lnTo>
                  <a:lnTo>
                    <a:pt x="1496352" y="185534"/>
                  </a:lnTo>
                  <a:lnTo>
                    <a:pt x="1496707" y="196710"/>
                  </a:lnTo>
                  <a:lnTo>
                    <a:pt x="1496568" y="198081"/>
                  </a:lnTo>
                  <a:lnTo>
                    <a:pt x="1492618" y="212826"/>
                  </a:lnTo>
                  <a:lnTo>
                    <a:pt x="1483690" y="224497"/>
                  </a:lnTo>
                  <a:lnTo>
                    <a:pt x="1471091" y="231927"/>
                  </a:lnTo>
                  <a:lnTo>
                    <a:pt x="1456169" y="233959"/>
                  </a:lnTo>
                  <a:lnTo>
                    <a:pt x="1455432" y="233908"/>
                  </a:lnTo>
                  <a:lnTo>
                    <a:pt x="1454023" y="233756"/>
                  </a:lnTo>
                  <a:lnTo>
                    <a:pt x="1444167" y="232981"/>
                  </a:lnTo>
                  <a:lnTo>
                    <a:pt x="1424851" y="239306"/>
                  </a:lnTo>
                  <a:lnTo>
                    <a:pt x="1404302" y="249910"/>
                  </a:lnTo>
                  <a:lnTo>
                    <a:pt x="1358696" y="266128"/>
                  </a:lnTo>
                  <a:lnTo>
                    <a:pt x="1308582" y="274624"/>
                  </a:lnTo>
                  <a:lnTo>
                    <a:pt x="1283741" y="275513"/>
                  </a:lnTo>
                  <a:lnTo>
                    <a:pt x="1259674" y="274218"/>
                  </a:lnTo>
                  <a:lnTo>
                    <a:pt x="1236586" y="270852"/>
                  </a:lnTo>
                  <a:lnTo>
                    <a:pt x="1259103" y="294741"/>
                  </a:lnTo>
                  <a:lnTo>
                    <a:pt x="1286103" y="313537"/>
                  </a:lnTo>
                  <a:lnTo>
                    <a:pt x="1316850" y="326402"/>
                  </a:lnTo>
                  <a:lnTo>
                    <a:pt x="1350606" y="332447"/>
                  </a:lnTo>
                  <a:lnTo>
                    <a:pt x="1400708" y="327647"/>
                  </a:lnTo>
                  <a:lnTo>
                    <a:pt x="1445310" y="307911"/>
                  </a:lnTo>
                  <a:lnTo>
                    <a:pt x="1481607" y="275729"/>
                  </a:lnTo>
                  <a:lnTo>
                    <a:pt x="1481734" y="275513"/>
                  </a:lnTo>
                  <a:lnTo>
                    <a:pt x="1506588" y="233959"/>
                  </a:lnTo>
                  <a:lnTo>
                    <a:pt x="1506829" y="233565"/>
                  </a:lnTo>
                  <a:lnTo>
                    <a:pt x="1518170" y="183896"/>
                  </a:lnTo>
                  <a:lnTo>
                    <a:pt x="1518462" y="169646"/>
                  </a:lnTo>
                  <a:close/>
                </a:path>
              </a:pathLst>
            </a:custGeom>
            <a:solidFill>
              <a:srgbClr val="6BB7D0"/>
            </a:solidFill>
          </p:spPr>
          <p:txBody>
            <a:bodyPr wrap="square" lIns="0" tIns="0" rIns="0" bIns="0" rtlCol="0"/>
            <a:lstStyle/>
            <a:p>
              <a:pPr algn="l" rtl="0"/>
              <a:endParaRPr sz="2141"/>
            </a:p>
          </p:txBody>
        </p:sp>
      </p:grpSp>
      <p:sp>
        <p:nvSpPr>
          <p:cNvPr id="14338" name="Заголовок 1"/>
          <p:cNvSpPr txBox="1">
            <a:spLocks noGrp="1"/>
          </p:cNvSpPr>
          <p:nvPr>
            <p:ph type="title"/>
          </p:nvPr>
        </p:nvSpPr>
        <p:spPr>
          <a:xfrm>
            <a:off x="4653874" y="223725"/>
            <a:ext cx="5745395" cy="51649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uk-UA" altLang="ru-RU" sz="2752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ВАРТО ЗВЕРНУТИ УВАГУ</a:t>
            </a:r>
            <a:br>
              <a:rPr lang="ru-RU" altLang="ru-RU" sz="2752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br>
              <a:rPr lang="ru-RU" altLang="ru-RU" sz="2752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752" b="1" dirty="0">
                <a:solidFill>
                  <a:srgbClr val="00B0F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US" altLang="ru-RU" sz="2752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br>
              <a:rPr lang="ru-RU" altLang="ru-RU" sz="2752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br>
              <a:rPr lang="en-US" altLang="ru-RU" sz="2752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US" altLang="ru-RU" sz="2752" b="1" dirty="0">
              <a:solidFill>
                <a:srgbClr val="00B0F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344" name="Picture 2" descr="Spinlock | BENCHTOP NMR: SLK-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6" y="782321"/>
            <a:ext cx="3039474" cy="25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oogle Shape;123;p28">
            <a:extLst>
              <a:ext uri="{FF2B5EF4-FFF2-40B4-BE49-F238E27FC236}">
                <a16:creationId xmlns:a16="http://schemas.microsoft.com/office/drawing/2014/main" id="{36D1CA37-DEC9-222F-52BD-F66100FA7B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551" y="93711"/>
            <a:ext cx="2043133" cy="6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AFCE7C7-B81A-FE8A-CEBD-42C5B8953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145" y="825095"/>
            <a:ext cx="7437301" cy="5376648"/>
          </a:xfrm>
          <a:prstGeom prst="rect">
            <a:avLst/>
          </a:prstGeom>
        </p:spPr>
      </p:pic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7466899" y="5434141"/>
            <a:ext cx="4725101" cy="1454244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uk-UA" altLang="ru-RU" sz="177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</a:pPr>
            <a:r>
              <a:rPr lang="uk-UA" altLang="ru-RU" sz="1770" dirty="0">
                <a:solidFill>
                  <a:srgbClr val="002060"/>
                </a:solidFill>
                <a:latin typeface="Verdana" panose="020B0604030504040204" pitchFamily="34" charset="0"/>
              </a:rPr>
              <a:t>Час аналізу від 4 секунд до 2 хвилин</a:t>
            </a:r>
          </a:p>
          <a:p>
            <a:pPr eaLnBrk="1" hangingPunct="1">
              <a:buFontTx/>
              <a:buChar char="-"/>
            </a:pPr>
            <a:r>
              <a:rPr lang="uk-UA" altLang="ru-RU" sz="1770" dirty="0">
                <a:solidFill>
                  <a:srgbClr val="002060"/>
                </a:solidFill>
                <a:latin typeface="Verdana" panose="020B0604030504040204" pitchFamily="34" charset="0"/>
              </a:rPr>
              <a:t>Відсутність витратних матеріалів</a:t>
            </a:r>
          </a:p>
          <a:p>
            <a:pPr eaLnBrk="1" hangingPunct="1">
              <a:buFontTx/>
              <a:buChar char="-"/>
            </a:pPr>
            <a:r>
              <a:rPr lang="uk-UA" altLang="ru-RU" sz="1770" dirty="0">
                <a:solidFill>
                  <a:srgbClr val="002060"/>
                </a:solidFill>
                <a:latin typeface="Verdana" panose="020B0604030504040204" pitchFamily="34" charset="0"/>
              </a:rPr>
              <a:t>відсутність </a:t>
            </a:r>
            <a:r>
              <a:rPr lang="uk-UA" altLang="ru-RU" sz="1770" dirty="0" err="1">
                <a:solidFill>
                  <a:srgbClr val="002060"/>
                </a:solidFill>
                <a:latin typeface="Verdana" panose="020B0604030504040204" pitchFamily="34" charset="0"/>
              </a:rPr>
              <a:t>пробопідготовки</a:t>
            </a:r>
            <a:r>
              <a:rPr lang="uk-UA" altLang="ru-RU" sz="177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uk-UA" altLang="ru-RU" sz="1770" dirty="0">
                <a:solidFill>
                  <a:srgbClr val="002060"/>
                </a:solidFill>
                <a:latin typeface="Verdana" panose="020B0604030504040204" pitchFamily="34" charset="0"/>
              </a:rPr>
              <a:t>експорт даних</a:t>
            </a:r>
            <a:endParaRPr lang="en-US" altLang="ru-RU" sz="1081" dirty="0">
              <a:latin typeface="Verdana" panose="020B0604030504040204" pitchFamily="34" charset="0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F6AA30C-5D28-02E1-AFE6-53192F6124FF}"/>
              </a:ext>
            </a:extLst>
          </p:cNvPr>
          <p:cNvSpPr txBox="1"/>
          <p:nvPr/>
        </p:nvSpPr>
        <p:spPr>
          <a:xfrm>
            <a:off x="374106" y="3013263"/>
            <a:ext cx="3220005" cy="454605"/>
          </a:xfrm>
          <a:prstGeom prst="rect">
            <a:avLst/>
          </a:prstGeom>
          <a:ln>
            <a:noFill/>
          </a:ln>
        </p:spPr>
        <p:txBody>
          <a:bodyPr vert="horz" wrap="square" lIns="0" tIns="15106" rIns="0" bIns="0" rtlCol="0">
            <a:spAutoFit/>
          </a:bodyPr>
          <a:lstStyle/>
          <a:p>
            <a:pPr marL="15105">
              <a:spcBef>
                <a:spcPts val="119"/>
              </a:spcBef>
            </a:pPr>
            <a:r>
              <a:rPr lang="uk-UA" sz="2855" b="1" spc="-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55" b="1" spc="-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Mo</a:t>
            </a:r>
            <a:r>
              <a:rPr lang="uk-UA" sz="2855" b="1" spc="-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дель</a:t>
            </a:r>
            <a:r>
              <a:rPr sz="2855" b="1" spc="-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:</a:t>
            </a:r>
            <a:r>
              <a:rPr sz="2855" b="1" spc="-1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55" b="1" spc="13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SLK</a:t>
            </a:r>
            <a:r>
              <a:rPr sz="2855" b="1" spc="-1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55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200</a:t>
            </a:r>
            <a:endParaRPr sz="285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1B2E1-EC1B-E31E-6AF5-F8B69D84976D}"/>
              </a:ext>
            </a:extLst>
          </p:cNvPr>
          <p:cNvSpPr txBox="1"/>
          <p:nvPr/>
        </p:nvSpPr>
        <p:spPr>
          <a:xfrm>
            <a:off x="1619952" y="6449609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https://www.spinlock.com.ar/slk-200-nmr/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4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D08945D-625E-0B5F-A0F4-BE47CFF9C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02317"/>
              </p:ext>
            </p:extLst>
          </p:nvPr>
        </p:nvGraphicFramePr>
        <p:xfrm>
          <a:off x="696686" y="545621"/>
          <a:ext cx="10809514" cy="6176907"/>
        </p:xfrm>
        <a:graphic>
          <a:graphicData uri="http://schemas.openxmlformats.org/drawingml/2006/table">
            <a:tbl>
              <a:tblPr/>
              <a:tblGrid>
                <a:gridCol w="5404757">
                  <a:extLst>
                    <a:ext uri="{9D8B030D-6E8A-4147-A177-3AD203B41FA5}">
                      <a16:colId xmlns:a16="http://schemas.microsoft.com/office/drawing/2014/main" val="1796665121"/>
                    </a:ext>
                  </a:extLst>
                </a:gridCol>
                <a:gridCol w="5404757">
                  <a:extLst>
                    <a:ext uri="{9D8B030D-6E8A-4147-A177-3AD203B41FA5}">
                      <a16:colId xmlns:a16="http://schemas.microsoft.com/office/drawing/2014/main" val="1723445785"/>
                    </a:ext>
                  </a:extLst>
                </a:gridCol>
              </a:tblGrid>
              <a:tr h="72414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ЯМР метод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ProximaNova"/>
                      </a:endParaRPr>
                    </a:p>
                  </a:txBody>
                  <a:tcPr marL="76282" marR="76282" marT="72044" marB="72044" anchor="ctr">
                    <a:lnL>
                      <a:noFill/>
                    </a:lnL>
                    <a:lnR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900" b="1" dirty="0" err="1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Спектроскопія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900" b="1" dirty="0" err="1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ближнього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900" b="1" dirty="0" err="1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інфрачервоного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900" b="1" dirty="0" err="1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випромінювання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effectLst/>
                          <a:latin typeface="ProximaNova"/>
                        </a:rPr>
                        <a:t> (NIR)</a:t>
                      </a:r>
                      <a:endParaRPr lang="ru-RU" sz="1900" b="0" dirty="0">
                        <a:solidFill>
                          <a:srgbClr val="002060"/>
                        </a:solidFill>
                        <a:effectLst/>
                        <a:latin typeface="ProximaNova"/>
                      </a:endParaRPr>
                    </a:p>
                  </a:txBody>
                  <a:tcPr marL="76282" marR="76282" marT="72044" marB="72044" anchor="ctr">
                    <a:lnL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3747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Не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залежить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від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розміру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насіння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для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аналізу</a:t>
                      </a:r>
                      <a:endParaRPr lang="ru-RU" sz="1800" b="1" dirty="0">
                        <a:solidFill>
                          <a:srgbClr val="333333"/>
                        </a:solidFill>
                        <a:effectLst/>
                        <a:latin typeface="ProximaNova"/>
                      </a:endParaRPr>
                    </a:p>
                  </a:txBody>
                  <a:tcPr marL="76282" marR="76282" marT="72044" marB="72044" anchor="ctr">
                    <a:lnL>
                      <a:noFill/>
                    </a:lnL>
                    <a:lnR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Різні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розміри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насіння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одного типу у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пробі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можуть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впливати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на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результати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аналізу</a:t>
                      </a:r>
                      <a:endParaRPr lang="ru-RU" sz="1800" b="1" dirty="0">
                        <a:solidFill>
                          <a:srgbClr val="333333"/>
                        </a:solidFill>
                        <a:effectLst/>
                        <a:latin typeface="ProximaNova"/>
                      </a:endParaRPr>
                    </a:p>
                  </a:txBody>
                  <a:tcPr marL="76282" marR="76282" marT="72044" marB="72044" anchor="ctr">
                    <a:lnL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122634"/>
                  </a:ext>
                </a:extLst>
              </a:tr>
              <a:tr h="905416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Процедура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калібровки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: для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побудови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калібрувальної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кривої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потрібно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близько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10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еталонних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зразків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(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мінімум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)</a:t>
                      </a:r>
                    </a:p>
                  </a:txBody>
                  <a:tcPr marL="76282" marR="76282" marT="72044" marB="72044" anchor="ctr">
                    <a:lnL>
                      <a:noFill/>
                    </a:lnL>
                    <a:lnR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Процедура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калібровки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: для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створення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калібрувальної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кривої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потрібно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щонайменше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100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еталонних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зразків</a:t>
                      </a:r>
                      <a:endParaRPr lang="ru-RU" sz="1800" b="1" dirty="0">
                        <a:solidFill>
                          <a:srgbClr val="333333"/>
                        </a:solidFill>
                        <a:effectLst/>
                        <a:latin typeface="ProximaNova"/>
                      </a:endParaRPr>
                    </a:p>
                  </a:txBody>
                  <a:tcPr marL="76282" marR="76282" marT="72044" marB="72044" anchor="ctr">
                    <a:lnL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50610"/>
                  </a:ext>
                </a:extLst>
              </a:tr>
              <a:tr h="1666744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Метод ЯМР не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залежить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від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кольору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зразка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 ЯМР-спектрометр </a:t>
                      </a:r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SLK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може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проводити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вимірювання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всіх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типів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насіння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: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зруйнованих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м’яких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порожніх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оболонок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Насіння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не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вимагає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будь-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якої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обробки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, так як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це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неруйнівний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метод.</a:t>
                      </a:r>
                    </a:p>
                  </a:txBody>
                  <a:tcPr marL="76282" marR="76282" marT="72044" marB="72044" anchor="ctr">
                    <a:lnL>
                      <a:noFill/>
                    </a:lnL>
                    <a:lnR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Колір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зразка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може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впливати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на ІЧ-спектр.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Це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означає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що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для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зразків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одного типу, але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різного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кольору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потрібні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різні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калібрувальні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криві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</a:t>
                      </a:r>
                    </a:p>
                  </a:txBody>
                  <a:tcPr marL="76282" marR="76282" marT="72044" marB="72044" anchor="ctr">
                    <a:lnL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68800"/>
                  </a:ext>
                </a:extLst>
              </a:tr>
              <a:tr h="1159192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Програмне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забезпечення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Spinlock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є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дуже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простим та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зрозумілим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Навіть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неспеціалізований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персонал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може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працювати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на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обладнанні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</a:t>
                      </a:r>
                    </a:p>
                  </a:txBody>
                  <a:tcPr marL="76282" marR="76282" marT="72044" marB="72044" anchor="ctr">
                    <a:lnL>
                      <a:noFill/>
                    </a:lnL>
                    <a:lnR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Робота на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приладі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NIR повинна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виконуватись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лише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спеціально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навченим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персоналом.</a:t>
                      </a:r>
                    </a:p>
                  </a:txBody>
                  <a:tcPr marL="76282" marR="76282" marT="72044" marB="72044" anchor="ctr">
                    <a:lnL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55043"/>
                  </a:ext>
                </a:extLst>
              </a:tr>
              <a:tr h="905416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Дуже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міцна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модульна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конструкція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: ЯМР-спектрометр SLK не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має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крихких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компонентів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</a:t>
                      </a:r>
                    </a:p>
                  </a:txBody>
                  <a:tcPr marL="76282" marR="76282" marT="72044" marB="72044" anchor="ctr">
                    <a:lnL>
                      <a:noFill/>
                    </a:lnL>
                    <a:lnR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Деякі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прилади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NIR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мають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лампу та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інші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тендітні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компоненти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які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можуть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ламатися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і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потребують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заміни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ProximaNova"/>
                        </a:rPr>
                        <a:t>.</a:t>
                      </a:r>
                    </a:p>
                  </a:txBody>
                  <a:tcPr marL="76282" marR="76282" marT="72044" marB="72044" anchor="ctr">
                    <a:lnL w="7620" cap="flat" cmpd="sng" algn="ctr">
                      <a:solidFill>
                        <a:srgbClr val="E6ED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756108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4C60569A-B074-4799-E757-EEE8EC7EF347}"/>
              </a:ext>
            </a:extLst>
          </p:cNvPr>
          <p:cNvSpPr/>
          <p:nvPr/>
        </p:nvSpPr>
        <p:spPr>
          <a:xfrm>
            <a:off x="1602046" y="-1"/>
            <a:ext cx="8987909" cy="665631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9144000" y="0"/>
                </a:moveTo>
                <a:lnTo>
                  <a:pt x="0" y="0"/>
                </a:lnTo>
                <a:lnTo>
                  <a:pt x="0" y="533400"/>
                </a:lnTo>
                <a:lnTo>
                  <a:pt x="9144000" y="533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5759"/>
          </a:solidFill>
        </p:spPr>
        <p:txBody>
          <a:bodyPr wrap="square" lIns="0" tIns="0" rIns="0" bIns="0" rtlCol="0"/>
          <a:lstStyle/>
          <a:p>
            <a:pPr defTabSz="1087587"/>
            <a:endParaRPr lang="ru-RU" sz="2400" b="1" kern="0" spc="-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87587"/>
            <a:endParaRPr sz="214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4074F3E-4905-9629-CA34-B61F03C46128}"/>
              </a:ext>
            </a:extLst>
          </p:cNvPr>
          <p:cNvSpPr txBox="1">
            <a:spLocks/>
          </p:cNvSpPr>
          <p:nvPr/>
        </p:nvSpPr>
        <p:spPr>
          <a:xfrm>
            <a:off x="1913227" y="64652"/>
            <a:ext cx="8351954" cy="308091"/>
          </a:xfrm>
          <a:prstGeom prst="rect">
            <a:avLst/>
          </a:prstGeom>
        </p:spPr>
        <p:txBody>
          <a:bodyPr vert="horz" wrap="square" lIns="0" tIns="15106" rIns="0" bIns="0" rtlCol="0">
            <a:spAutoFit/>
          </a:bodyPr>
          <a:lstStyle>
            <a:lvl1pPr>
              <a:defRPr sz="2400" b="0" i="0">
                <a:solidFill>
                  <a:srgbClr val="FCFCF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1087587"/>
            <a:r>
              <a:rPr lang="uk-UA" sz="1903" b="1" kern="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ЯМР та ІЧ</a:t>
            </a:r>
            <a:r>
              <a:rPr lang="en-US" sz="1903" b="1" kern="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1903" b="1" kern="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 аналізу </a:t>
            </a:r>
            <a:endParaRPr lang="en-US" sz="1903" b="1" kern="0" spc="-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oogle Shape;123;p28">
            <a:extLst>
              <a:ext uri="{FF2B5EF4-FFF2-40B4-BE49-F238E27FC236}">
                <a16:creationId xmlns:a16="http://schemas.microsoft.com/office/drawing/2014/main" id="{CD1B40A9-22A5-E9DD-EE4A-F306A22763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46" y="6121055"/>
            <a:ext cx="2830436" cy="8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2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79613" y="1169640"/>
          <a:ext cx="8640475" cy="6154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631">
                <a:tc gridSpan="3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uk-UA" sz="2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Загальний опис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49094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>
                        <a:alpha val="77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564">
                <a:tc gridSpan="3">
                  <a:txBody>
                    <a:bodyPr/>
                    <a:lstStyle/>
                    <a:p>
                      <a:pPr marL="457200" marR="88011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7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   </a:t>
                      </a:r>
                      <a:endParaRPr lang="ru-RU" sz="1900" b="1" spc="-35" dirty="0">
                        <a:solidFill>
                          <a:srgbClr val="131313"/>
                        </a:solidFill>
                        <a:latin typeface="Arial"/>
                        <a:cs typeface="Arial"/>
                      </a:endParaRPr>
                    </a:p>
                    <a:p>
                      <a:pPr marL="457200" marR="88011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900" b="1" spc="-35" dirty="0">
                        <a:solidFill>
                          <a:srgbClr val="131313"/>
                        </a:solidFill>
                        <a:latin typeface="Arial"/>
                        <a:cs typeface="Arial"/>
                      </a:endParaRPr>
                    </a:p>
                    <a:p>
                      <a:pPr marL="457200" marR="88011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Настільне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обладнання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для 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лабораторної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установки</a:t>
                      </a:r>
                      <a:endParaRPr sz="1900" b="1" dirty="0">
                        <a:latin typeface="Arial"/>
                        <a:cs typeface="Arial"/>
                      </a:endParaRPr>
                    </a:p>
                  </a:txBody>
                  <a:tcPr marL="0" marR="0" marT="139728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>
                        <a:alpha val="77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5">
                <a:tc gridSpan="3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uk-UA" sz="21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Загальна інформація</a:t>
                      </a:r>
                      <a:endParaRPr sz="2100" dirty="0">
                        <a:latin typeface="Trebuchet MS"/>
                        <a:cs typeface="Trebuchet MS"/>
                      </a:endParaRPr>
                    </a:p>
                  </a:txBody>
                  <a:tcPr marL="0" marR="0" marT="43051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>
                        <a:alpha val="77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593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2400" b="1" spc="-35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Визначає</a:t>
                      </a:r>
                      <a:r>
                        <a:rPr lang="ru-RU" sz="2400" b="1" spc="-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400" b="1" spc="-35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вміст</a:t>
                      </a:r>
                      <a:r>
                        <a:rPr lang="ru-RU" sz="2400" b="1" spc="-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: </a:t>
                      </a:r>
                      <a:endParaRPr sz="24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81571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>
                        <a:alpha val="77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жиру/</a:t>
                      </a:r>
                      <a:r>
                        <a:rPr lang="ru-RU" sz="1900" b="1" spc="-35" dirty="0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олії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,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вологи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,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* </a:t>
                      </a:r>
                      <a:r>
                        <a:rPr lang="ru-RU" sz="1900" b="1" spc="-35" dirty="0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жирної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00" b="1" spc="-35" dirty="0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кислоти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ru-RU" sz="1900" b="1" spc="-35" dirty="0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олеїнової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та </a:t>
                      </a:r>
                      <a:r>
                        <a:rPr lang="ru-RU" sz="1900" b="1" spc="-35" dirty="0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основної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ЖК),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білка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lang="ru-RU" sz="1900" b="1" spc="-35" dirty="0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кислотності</a:t>
                      </a:r>
                      <a:r>
                        <a:rPr lang="ru-RU" sz="1900" b="1" spc="-3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насінні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зерні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та 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харчових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 продуктах </a:t>
                      </a:r>
                      <a:r>
                        <a:rPr lang="ru-RU" sz="1900" b="1" spc="-35" dirty="0" err="1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загалом</a:t>
                      </a:r>
                      <a:r>
                        <a:rPr lang="ru-RU" sz="1900" b="1" spc="-35" dirty="0">
                          <a:solidFill>
                            <a:srgbClr val="131313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1329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>
                        <a:alpha val="77999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DCDCD">
                        <a:alpha val="77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01">
                <a:tc>
                  <a:txBody>
                    <a:bodyPr/>
                    <a:lstStyle/>
                    <a:p>
                      <a:pPr marL="762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ПРИНЦИП РОБОТИ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785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>
                        <a:alpha val="77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700" b="1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Магнітна</a:t>
                      </a:r>
                      <a:r>
                        <a:rPr lang="ru-RU" sz="17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резонансна</a:t>
                      </a:r>
                      <a:r>
                        <a:rPr lang="ru-RU" sz="17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спектроскопія</a:t>
                      </a:r>
                      <a:r>
                        <a:rPr lang="ru-RU" sz="17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слабкого</a:t>
                      </a:r>
                      <a:r>
                        <a:rPr lang="ru-RU" sz="17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поля</a:t>
                      </a:r>
                      <a:endParaRPr sz="1700" b="1" dirty="0">
                        <a:latin typeface="Arial"/>
                        <a:cs typeface="Arial"/>
                      </a:endParaRPr>
                    </a:p>
                  </a:txBody>
                  <a:tcPr marL="0" marR="0" marT="46072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>
                        <a:alpha val="77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DCDCD">
                        <a:alpha val="77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3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2477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>
                        <a:alpha val="77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4083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193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>
                        <a:alpha val="77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DCDCD">
                        <a:alpha val="77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16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8882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>
                        <a:alpha val="77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637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>
                        <a:alpha val="77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DCDCD">
                        <a:alpha val="77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9043" y="3025003"/>
            <a:ext cx="3950911" cy="26888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19761" y="-11353"/>
            <a:ext cx="3455435" cy="740181"/>
            <a:chOff x="0" y="-3"/>
            <a:chExt cx="2905125" cy="622300"/>
          </a:xfrm>
        </p:grpSpPr>
        <p:sp>
          <p:nvSpPr>
            <p:cNvPr id="5" name="object 5"/>
            <p:cNvSpPr/>
            <p:nvPr/>
          </p:nvSpPr>
          <p:spPr>
            <a:xfrm>
              <a:off x="0" y="-3"/>
              <a:ext cx="2905125" cy="622300"/>
            </a:xfrm>
            <a:custGeom>
              <a:avLst/>
              <a:gdLst/>
              <a:ahLst/>
              <a:cxnLst/>
              <a:rect l="l" t="t" r="r" b="b"/>
              <a:pathLst>
                <a:path w="2905125" h="622300">
                  <a:moveTo>
                    <a:pt x="2438577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2904794" y="622300"/>
                  </a:lnTo>
                  <a:lnTo>
                    <a:pt x="243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69" y="466450"/>
              <a:ext cx="1494574" cy="655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9288" y="184581"/>
              <a:ext cx="1500505" cy="216535"/>
            </a:xfrm>
            <a:custGeom>
              <a:avLst/>
              <a:gdLst/>
              <a:ahLst/>
              <a:cxnLst/>
              <a:rect l="l" t="t" r="r" b="b"/>
              <a:pathLst>
                <a:path w="1500505" h="216535">
                  <a:moveTo>
                    <a:pt x="209245" y="146875"/>
                  </a:moveTo>
                  <a:lnTo>
                    <a:pt x="190042" y="100088"/>
                  </a:lnTo>
                  <a:lnTo>
                    <a:pt x="144195" y="80302"/>
                  </a:lnTo>
                  <a:lnTo>
                    <a:pt x="61976" y="80302"/>
                  </a:lnTo>
                  <a:lnTo>
                    <a:pt x="58712" y="79006"/>
                  </a:lnTo>
                  <a:lnTo>
                    <a:pt x="53822" y="74028"/>
                  </a:lnTo>
                  <a:lnTo>
                    <a:pt x="52578" y="71043"/>
                  </a:lnTo>
                  <a:lnTo>
                    <a:pt x="52578" y="58559"/>
                  </a:lnTo>
                  <a:lnTo>
                    <a:pt x="57035" y="54063"/>
                  </a:lnTo>
                  <a:lnTo>
                    <a:pt x="177584" y="54051"/>
                  </a:lnTo>
                  <a:lnTo>
                    <a:pt x="187769" y="51955"/>
                  </a:lnTo>
                  <a:lnTo>
                    <a:pt x="196113" y="46240"/>
                  </a:lnTo>
                  <a:lnTo>
                    <a:pt x="201739" y="37795"/>
                  </a:lnTo>
                  <a:lnTo>
                    <a:pt x="203809" y="27470"/>
                  </a:lnTo>
                  <a:lnTo>
                    <a:pt x="201739" y="17132"/>
                  </a:lnTo>
                  <a:lnTo>
                    <a:pt x="196100" y="8661"/>
                  </a:lnTo>
                  <a:lnTo>
                    <a:pt x="187769" y="2959"/>
                  </a:lnTo>
                  <a:lnTo>
                    <a:pt x="177584" y="952"/>
                  </a:lnTo>
                  <a:lnTo>
                    <a:pt x="65887" y="952"/>
                  </a:lnTo>
                  <a:lnTo>
                    <a:pt x="29451" y="12115"/>
                  </a:lnTo>
                  <a:lnTo>
                    <a:pt x="4940" y="42379"/>
                  </a:lnTo>
                  <a:lnTo>
                    <a:pt x="139" y="67525"/>
                  </a:lnTo>
                  <a:lnTo>
                    <a:pt x="1346" y="80835"/>
                  </a:lnTo>
                  <a:lnTo>
                    <a:pt x="29451" y="122656"/>
                  </a:lnTo>
                  <a:lnTo>
                    <a:pt x="65887" y="133388"/>
                  </a:lnTo>
                  <a:lnTo>
                    <a:pt x="147167" y="133388"/>
                  </a:lnTo>
                  <a:lnTo>
                    <a:pt x="150012" y="134785"/>
                  </a:lnTo>
                  <a:lnTo>
                    <a:pt x="155435" y="140258"/>
                  </a:lnTo>
                  <a:lnTo>
                    <a:pt x="156794" y="143357"/>
                  </a:lnTo>
                  <a:lnTo>
                    <a:pt x="156794" y="150368"/>
                  </a:lnTo>
                  <a:lnTo>
                    <a:pt x="155435" y="153352"/>
                  </a:lnTo>
                  <a:lnTo>
                    <a:pt x="150025" y="158369"/>
                  </a:lnTo>
                  <a:lnTo>
                    <a:pt x="147167" y="159600"/>
                  </a:lnTo>
                  <a:lnTo>
                    <a:pt x="26593" y="159639"/>
                  </a:lnTo>
                  <a:lnTo>
                    <a:pt x="16256" y="161759"/>
                  </a:lnTo>
                  <a:lnTo>
                    <a:pt x="7797" y="167525"/>
                  </a:lnTo>
                  <a:lnTo>
                    <a:pt x="2095" y="176085"/>
                  </a:lnTo>
                  <a:lnTo>
                    <a:pt x="0" y="186550"/>
                  </a:lnTo>
                  <a:lnTo>
                    <a:pt x="2095" y="197015"/>
                  </a:lnTo>
                  <a:lnTo>
                    <a:pt x="7797" y="205562"/>
                  </a:lnTo>
                  <a:lnTo>
                    <a:pt x="16256" y="211340"/>
                  </a:lnTo>
                  <a:lnTo>
                    <a:pt x="26593" y="213461"/>
                  </a:lnTo>
                  <a:lnTo>
                    <a:pt x="144195" y="213461"/>
                  </a:lnTo>
                  <a:lnTo>
                    <a:pt x="190042" y="194005"/>
                  </a:lnTo>
                  <a:lnTo>
                    <a:pt x="208051" y="160197"/>
                  </a:lnTo>
                  <a:lnTo>
                    <a:pt x="209245" y="146875"/>
                  </a:lnTo>
                  <a:close/>
                </a:path>
                <a:path w="1500505" h="216535">
                  <a:moveTo>
                    <a:pt x="433832" y="80238"/>
                  </a:moveTo>
                  <a:lnTo>
                    <a:pt x="420966" y="36766"/>
                  </a:lnTo>
                  <a:lnTo>
                    <a:pt x="385610" y="6731"/>
                  </a:lnTo>
                  <a:lnTo>
                    <a:pt x="382117" y="5664"/>
                  </a:lnTo>
                  <a:lnTo>
                    <a:pt x="382117" y="73482"/>
                  </a:lnTo>
                  <a:lnTo>
                    <a:pt x="382117" y="88480"/>
                  </a:lnTo>
                  <a:lnTo>
                    <a:pt x="379501" y="94703"/>
                  </a:lnTo>
                  <a:lnTo>
                    <a:pt x="369176" y="104660"/>
                  </a:lnTo>
                  <a:lnTo>
                    <a:pt x="362889" y="107175"/>
                  </a:lnTo>
                  <a:lnTo>
                    <a:pt x="277088" y="107175"/>
                  </a:lnTo>
                  <a:lnTo>
                    <a:pt x="277088" y="54000"/>
                  </a:lnTo>
                  <a:lnTo>
                    <a:pt x="362889" y="54000"/>
                  </a:lnTo>
                  <a:lnTo>
                    <a:pt x="369176" y="56642"/>
                  </a:lnTo>
                  <a:lnTo>
                    <a:pt x="379501" y="67094"/>
                  </a:lnTo>
                  <a:lnTo>
                    <a:pt x="382117" y="73482"/>
                  </a:lnTo>
                  <a:lnTo>
                    <a:pt x="382117" y="5664"/>
                  </a:lnTo>
                  <a:lnTo>
                    <a:pt x="371144" y="2311"/>
                  </a:lnTo>
                  <a:lnTo>
                    <a:pt x="355473" y="825"/>
                  </a:lnTo>
                  <a:lnTo>
                    <a:pt x="250850" y="825"/>
                  </a:lnTo>
                  <a:lnTo>
                    <a:pt x="240626" y="2921"/>
                  </a:lnTo>
                  <a:lnTo>
                    <a:pt x="232270" y="8623"/>
                  </a:lnTo>
                  <a:lnTo>
                    <a:pt x="226644" y="17068"/>
                  </a:lnTo>
                  <a:lnTo>
                    <a:pt x="224586" y="27419"/>
                  </a:lnTo>
                  <a:lnTo>
                    <a:pt x="224586" y="188048"/>
                  </a:lnTo>
                  <a:lnTo>
                    <a:pt x="226656" y="198310"/>
                  </a:lnTo>
                  <a:lnTo>
                    <a:pt x="232295" y="206768"/>
                  </a:lnTo>
                  <a:lnTo>
                    <a:pt x="240652" y="212496"/>
                  </a:lnTo>
                  <a:lnTo>
                    <a:pt x="250850" y="214604"/>
                  </a:lnTo>
                  <a:lnTo>
                    <a:pt x="261035" y="212521"/>
                  </a:lnTo>
                  <a:lnTo>
                    <a:pt x="269417" y="206819"/>
                  </a:lnTo>
                  <a:lnTo>
                    <a:pt x="275082" y="198374"/>
                  </a:lnTo>
                  <a:lnTo>
                    <a:pt x="277177" y="188048"/>
                  </a:lnTo>
                  <a:lnTo>
                    <a:pt x="277177" y="160350"/>
                  </a:lnTo>
                  <a:lnTo>
                    <a:pt x="355473" y="160350"/>
                  </a:lnTo>
                  <a:lnTo>
                    <a:pt x="398868" y="147281"/>
                  </a:lnTo>
                  <a:lnTo>
                    <a:pt x="428117" y="111302"/>
                  </a:lnTo>
                  <a:lnTo>
                    <a:pt x="429298" y="107175"/>
                  </a:lnTo>
                  <a:lnTo>
                    <a:pt x="432396" y="96418"/>
                  </a:lnTo>
                  <a:lnTo>
                    <a:pt x="433832" y="80238"/>
                  </a:lnTo>
                  <a:close/>
                </a:path>
                <a:path w="1500505" h="216535">
                  <a:moveTo>
                    <a:pt x="509993" y="77927"/>
                  </a:moveTo>
                  <a:lnTo>
                    <a:pt x="496709" y="83400"/>
                  </a:lnTo>
                  <a:lnTo>
                    <a:pt x="483425" y="85229"/>
                  </a:lnTo>
                  <a:lnTo>
                    <a:pt x="470141" y="83400"/>
                  </a:lnTo>
                  <a:lnTo>
                    <a:pt x="456844" y="77927"/>
                  </a:lnTo>
                  <a:lnTo>
                    <a:pt x="456869" y="189852"/>
                  </a:lnTo>
                  <a:lnTo>
                    <a:pt x="459041" y="200177"/>
                  </a:lnTo>
                  <a:lnTo>
                    <a:pt x="464769" y="208610"/>
                  </a:lnTo>
                  <a:lnTo>
                    <a:pt x="473163" y="214299"/>
                  </a:lnTo>
                  <a:lnTo>
                    <a:pt x="483387" y="216395"/>
                  </a:lnTo>
                  <a:lnTo>
                    <a:pt x="493649" y="214299"/>
                  </a:lnTo>
                  <a:lnTo>
                    <a:pt x="502069" y="208610"/>
                  </a:lnTo>
                  <a:lnTo>
                    <a:pt x="507809" y="200177"/>
                  </a:lnTo>
                  <a:lnTo>
                    <a:pt x="509993" y="189852"/>
                  </a:lnTo>
                  <a:lnTo>
                    <a:pt x="509993" y="77927"/>
                  </a:lnTo>
                  <a:close/>
                </a:path>
                <a:path w="1500505" h="216535">
                  <a:moveTo>
                    <a:pt x="739000" y="107632"/>
                  </a:moveTo>
                  <a:lnTo>
                    <a:pt x="731240" y="66713"/>
                  </a:lnTo>
                  <a:lnTo>
                    <a:pt x="707961" y="31851"/>
                  </a:lnTo>
                  <a:lnTo>
                    <a:pt x="673811" y="7962"/>
                  </a:lnTo>
                  <a:lnTo>
                    <a:pt x="633476" y="0"/>
                  </a:lnTo>
                  <a:lnTo>
                    <a:pt x="612241" y="1993"/>
                  </a:lnTo>
                  <a:lnTo>
                    <a:pt x="574624" y="17919"/>
                  </a:lnTo>
                  <a:lnTo>
                    <a:pt x="544690" y="48514"/>
                  </a:lnTo>
                  <a:lnTo>
                    <a:pt x="529170" y="86410"/>
                  </a:lnTo>
                  <a:lnTo>
                    <a:pt x="527227" y="107632"/>
                  </a:lnTo>
                  <a:lnTo>
                    <a:pt x="527227" y="189839"/>
                  </a:lnTo>
                  <a:lnTo>
                    <a:pt x="529297" y="200126"/>
                  </a:lnTo>
                  <a:lnTo>
                    <a:pt x="534936" y="208559"/>
                  </a:lnTo>
                  <a:lnTo>
                    <a:pt x="543267" y="214274"/>
                  </a:lnTo>
                  <a:lnTo>
                    <a:pt x="553427" y="216382"/>
                  </a:lnTo>
                  <a:lnTo>
                    <a:pt x="563740" y="214287"/>
                  </a:lnTo>
                  <a:lnTo>
                    <a:pt x="572312" y="208597"/>
                  </a:lnTo>
                  <a:lnTo>
                    <a:pt x="578180" y="200164"/>
                  </a:lnTo>
                  <a:lnTo>
                    <a:pt x="580351" y="189839"/>
                  </a:lnTo>
                  <a:lnTo>
                    <a:pt x="580351" y="107632"/>
                  </a:lnTo>
                  <a:lnTo>
                    <a:pt x="581304" y="97040"/>
                  </a:lnTo>
                  <a:lnTo>
                    <a:pt x="603821" y="62763"/>
                  </a:lnTo>
                  <a:lnTo>
                    <a:pt x="633476" y="53822"/>
                  </a:lnTo>
                  <a:lnTo>
                    <a:pt x="643953" y="54813"/>
                  </a:lnTo>
                  <a:lnTo>
                    <a:pt x="677786" y="78079"/>
                  </a:lnTo>
                  <a:lnTo>
                    <a:pt x="686638" y="107632"/>
                  </a:lnTo>
                  <a:lnTo>
                    <a:pt x="686638" y="187680"/>
                  </a:lnTo>
                  <a:lnTo>
                    <a:pt x="688594" y="198615"/>
                  </a:lnTo>
                  <a:lnTo>
                    <a:pt x="694004" y="207759"/>
                  </a:lnTo>
                  <a:lnTo>
                    <a:pt x="702271" y="214045"/>
                  </a:lnTo>
                  <a:lnTo>
                    <a:pt x="712787" y="216382"/>
                  </a:lnTo>
                  <a:lnTo>
                    <a:pt x="722972" y="214287"/>
                  </a:lnTo>
                  <a:lnTo>
                    <a:pt x="731304" y="208597"/>
                  </a:lnTo>
                  <a:lnTo>
                    <a:pt x="736930" y="200164"/>
                  </a:lnTo>
                  <a:lnTo>
                    <a:pt x="739000" y="189839"/>
                  </a:lnTo>
                  <a:lnTo>
                    <a:pt x="739000" y="107632"/>
                  </a:lnTo>
                  <a:close/>
                </a:path>
                <a:path w="1500505" h="216535">
                  <a:moveTo>
                    <a:pt x="946670" y="216408"/>
                  </a:moveTo>
                  <a:lnTo>
                    <a:pt x="929995" y="207149"/>
                  </a:lnTo>
                  <a:lnTo>
                    <a:pt x="915098" y="195351"/>
                  </a:lnTo>
                  <a:lnTo>
                    <a:pt x="902296" y="181292"/>
                  </a:lnTo>
                  <a:lnTo>
                    <a:pt x="891882" y="165277"/>
                  </a:lnTo>
                  <a:lnTo>
                    <a:pt x="809485" y="165277"/>
                  </a:lnTo>
                  <a:lnTo>
                    <a:pt x="807034" y="164287"/>
                  </a:lnTo>
                  <a:lnTo>
                    <a:pt x="803097" y="160439"/>
                  </a:lnTo>
                  <a:lnTo>
                    <a:pt x="802132" y="158076"/>
                  </a:lnTo>
                  <a:lnTo>
                    <a:pt x="802132" y="27292"/>
                  </a:lnTo>
                  <a:lnTo>
                    <a:pt x="800074" y="16992"/>
                  </a:lnTo>
                  <a:lnTo>
                    <a:pt x="794461" y="8585"/>
                  </a:lnTo>
                  <a:lnTo>
                    <a:pt x="786155" y="2921"/>
                  </a:lnTo>
                  <a:lnTo>
                    <a:pt x="775982" y="838"/>
                  </a:lnTo>
                  <a:lnTo>
                    <a:pt x="765835" y="2921"/>
                  </a:lnTo>
                  <a:lnTo>
                    <a:pt x="757542" y="8585"/>
                  </a:lnTo>
                  <a:lnTo>
                    <a:pt x="751941" y="16992"/>
                  </a:lnTo>
                  <a:lnTo>
                    <a:pt x="749884" y="27292"/>
                  </a:lnTo>
                  <a:lnTo>
                    <a:pt x="749884" y="155282"/>
                  </a:lnTo>
                  <a:lnTo>
                    <a:pt x="768261" y="198399"/>
                  </a:lnTo>
                  <a:lnTo>
                    <a:pt x="812304" y="216408"/>
                  </a:lnTo>
                  <a:lnTo>
                    <a:pt x="946670" y="216408"/>
                  </a:lnTo>
                  <a:close/>
                </a:path>
                <a:path w="1500505" h="216535">
                  <a:moveTo>
                    <a:pt x="1103845" y="108750"/>
                  </a:moveTo>
                  <a:lnTo>
                    <a:pt x="1096086" y="67843"/>
                  </a:lnTo>
                  <a:lnTo>
                    <a:pt x="1072807" y="32969"/>
                  </a:lnTo>
                  <a:lnTo>
                    <a:pt x="1051509" y="16268"/>
                  </a:lnTo>
                  <a:lnTo>
                    <a:pt x="1051509" y="108750"/>
                  </a:lnTo>
                  <a:lnTo>
                    <a:pt x="1050518" y="119684"/>
                  </a:lnTo>
                  <a:lnTo>
                    <a:pt x="1027531" y="153847"/>
                  </a:lnTo>
                  <a:lnTo>
                    <a:pt x="998347" y="162585"/>
                  </a:lnTo>
                  <a:lnTo>
                    <a:pt x="987552" y="161620"/>
                  </a:lnTo>
                  <a:lnTo>
                    <a:pt x="953833" y="138823"/>
                  </a:lnTo>
                  <a:lnTo>
                    <a:pt x="945184" y="108750"/>
                  </a:lnTo>
                  <a:lnTo>
                    <a:pt x="946137" y="98158"/>
                  </a:lnTo>
                  <a:lnTo>
                    <a:pt x="968667" y="63893"/>
                  </a:lnTo>
                  <a:lnTo>
                    <a:pt x="998347" y="54952"/>
                  </a:lnTo>
                  <a:lnTo>
                    <a:pt x="1008824" y="55943"/>
                  </a:lnTo>
                  <a:lnTo>
                    <a:pt x="1042631" y="79222"/>
                  </a:lnTo>
                  <a:lnTo>
                    <a:pt x="1051509" y="108750"/>
                  </a:lnTo>
                  <a:lnTo>
                    <a:pt x="1051509" y="16268"/>
                  </a:lnTo>
                  <a:lnTo>
                    <a:pt x="1038656" y="9093"/>
                  </a:lnTo>
                  <a:lnTo>
                    <a:pt x="1019276" y="3124"/>
                  </a:lnTo>
                  <a:lnTo>
                    <a:pt x="998347" y="1130"/>
                  </a:lnTo>
                  <a:lnTo>
                    <a:pt x="977099" y="3124"/>
                  </a:lnTo>
                  <a:lnTo>
                    <a:pt x="939495" y="19050"/>
                  </a:lnTo>
                  <a:lnTo>
                    <a:pt x="909561" y="49657"/>
                  </a:lnTo>
                  <a:lnTo>
                    <a:pt x="894054" y="87541"/>
                  </a:lnTo>
                  <a:lnTo>
                    <a:pt x="892124" y="108750"/>
                  </a:lnTo>
                  <a:lnTo>
                    <a:pt x="894054" y="130289"/>
                  </a:lnTo>
                  <a:lnTo>
                    <a:pt x="909561" y="168363"/>
                  </a:lnTo>
                  <a:lnTo>
                    <a:pt x="939495" y="198678"/>
                  </a:lnTo>
                  <a:lnTo>
                    <a:pt x="977099" y="214414"/>
                  </a:lnTo>
                  <a:lnTo>
                    <a:pt x="998347" y="216382"/>
                  </a:lnTo>
                  <a:lnTo>
                    <a:pt x="1019276" y="214414"/>
                  </a:lnTo>
                  <a:lnTo>
                    <a:pt x="1056500" y="198678"/>
                  </a:lnTo>
                  <a:lnTo>
                    <a:pt x="1086383" y="168363"/>
                  </a:lnTo>
                  <a:lnTo>
                    <a:pt x="1101902" y="130289"/>
                  </a:lnTo>
                  <a:lnTo>
                    <a:pt x="1103845" y="108750"/>
                  </a:lnTo>
                  <a:close/>
                </a:path>
                <a:path w="1500505" h="216535">
                  <a:moveTo>
                    <a:pt x="1297292" y="28041"/>
                  </a:moveTo>
                  <a:lnTo>
                    <a:pt x="1295196" y="17564"/>
                  </a:lnTo>
                  <a:lnTo>
                    <a:pt x="1289494" y="9017"/>
                  </a:lnTo>
                  <a:lnTo>
                    <a:pt x="1281049" y="3251"/>
                  </a:lnTo>
                  <a:lnTo>
                    <a:pt x="1270723" y="1130"/>
                  </a:lnTo>
                  <a:lnTo>
                    <a:pt x="1221346" y="1130"/>
                  </a:lnTo>
                  <a:lnTo>
                    <a:pt x="1180465" y="9105"/>
                  </a:lnTo>
                  <a:lnTo>
                    <a:pt x="1146149" y="32994"/>
                  </a:lnTo>
                  <a:lnTo>
                    <a:pt x="1122832" y="67843"/>
                  </a:lnTo>
                  <a:lnTo>
                    <a:pt x="1115047" y="108762"/>
                  </a:lnTo>
                  <a:lnTo>
                    <a:pt x="1116990" y="130289"/>
                  </a:lnTo>
                  <a:lnTo>
                    <a:pt x="1132547" y="168376"/>
                  </a:lnTo>
                  <a:lnTo>
                    <a:pt x="1162507" y="198691"/>
                  </a:lnTo>
                  <a:lnTo>
                    <a:pt x="1200111" y="214426"/>
                  </a:lnTo>
                  <a:lnTo>
                    <a:pt x="1270723" y="216408"/>
                  </a:lnTo>
                  <a:lnTo>
                    <a:pt x="1281049" y="214287"/>
                  </a:lnTo>
                  <a:lnTo>
                    <a:pt x="1289494" y="208521"/>
                  </a:lnTo>
                  <a:lnTo>
                    <a:pt x="1295196" y="199961"/>
                  </a:lnTo>
                  <a:lnTo>
                    <a:pt x="1297292" y="189484"/>
                  </a:lnTo>
                  <a:lnTo>
                    <a:pt x="1295196" y="179006"/>
                  </a:lnTo>
                  <a:lnTo>
                    <a:pt x="1289494" y="170459"/>
                  </a:lnTo>
                  <a:lnTo>
                    <a:pt x="1281049" y="164693"/>
                  </a:lnTo>
                  <a:lnTo>
                    <a:pt x="1270723" y="162585"/>
                  </a:lnTo>
                  <a:lnTo>
                    <a:pt x="1221346" y="162585"/>
                  </a:lnTo>
                  <a:lnTo>
                    <a:pt x="1210564" y="161620"/>
                  </a:lnTo>
                  <a:lnTo>
                    <a:pt x="1176845" y="138836"/>
                  </a:lnTo>
                  <a:lnTo>
                    <a:pt x="1168196" y="108762"/>
                  </a:lnTo>
                  <a:lnTo>
                    <a:pt x="1169162" y="98171"/>
                  </a:lnTo>
                  <a:lnTo>
                    <a:pt x="1191679" y="63893"/>
                  </a:lnTo>
                  <a:lnTo>
                    <a:pt x="1221346" y="54940"/>
                  </a:lnTo>
                  <a:lnTo>
                    <a:pt x="1270723" y="54940"/>
                  </a:lnTo>
                  <a:lnTo>
                    <a:pt x="1281049" y="52819"/>
                  </a:lnTo>
                  <a:lnTo>
                    <a:pt x="1289494" y="47066"/>
                  </a:lnTo>
                  <a:lnTo>
                    <a:pt x="1295196" y="38506"/>
                  </a:lnTo>
                  <a:lnTo>
                    <a:pt x="1297292" y="28041"/>
                  </a:lnTo>
                  <a:close/>
                </a:path>
                <a:path w="1500505" h="216535">
                  <a:moveTo>
                    <a:pt x="1500111" y="30772"/>
                  </a:moveTo>
                  <a:lnTo>
                    <a:pt x="1474876" y="584"/>
                  </a:lnTo>
                  <a:lnTo>
                    <a:pt x="1468120" y="825"/>
                  </a:lnTo>
                  <a:lnTo>
                    <a:pt x="1461655" y="3873"/>
                  </a:lnTo>
                  <a:lnTo>
                    <a:pt x="1363370" y="60744"/>
                  </a:lnTo>
                  <a:lnTo>
                    <a:pt x="1363370" y="27736"/>
                  </a:lnTo>
                  <a:lnTo>
                    <a:pt x="1361287" y="17272"/>
                  </a:lnTo>
                  <a:lnTo>
                    <a:pt x="1355598" y="8724"/>
                  </a:lnTo>
                  <a:lnTo>
                    <a:pt x="1347139" y="2946"/>
                  </a:lnTo>
                  <a:lnTo>
                    <a:pt x="1336789" y="825"/>
                  </a:lnTo>
                  <a:lnTo>
                    <a:pt x="1326464" y="2946"/>
                  </a:lnTo>
                  <a:lnTo>
                    <a:pt x="1318018" y="8724"/>
                  </a:lnTo>
                  <a:lnTo>
                    <a:pt x="1312303" y="17272"/>
                  </a:lnTo>
                  <a:lnTo>
                    <a:pt x="1310208" y="27736"/>
                  </a:lnTo>
                  <a:lnTo>
                    <a:pt x="1310208" y="189471"/>
                  </a:lnTo>
                  <a:lnTo>
                    <a:pt x="1312303" y="199948"/>
                  </a:lnTo>
                  <a:lnTo>
                    <a:pt x="1318018" y="208495"/>
                  </a:lnTo>
                  <a:lnTo>
                    <a:pt x="1326464" y="214261"/>
                  </a:lnTo>
                  <a:lnTo>
                    <a:pt x="1336789" y="216369"/>
                  </a:lnTo>
                  <a:lnTo>
                    <a:pt x="1347139" y="214261"/>
                  </a:lnTo>
                  <a:lnTo>
                    <a:pt x="1355598" y="208495"/>
                  </a:lnTo>
                  <a:lnTo>
                    <a:pt x="1361287" y="199948"/>
                  </a:lnTo>
                  <a:lnTo>
                    <a:pt x="1363370" y="189471"/>
                  </a:lnTo>
                  <a:lnTo>
                    <a:pt x="1363370" y="156222"/>
                  </a:lnTo>
                  <a:lnTo>
                    <a:pt x="1460754" y="211328"/>
                  </a:lnTo>
                  <a:lnTo>
                    <a:pt x="1467294" y="214871"/>
                  </a:lnTo>
                  <a:lnTo>
                    <a:pt x="1473987" y="215379"/>
                  </a:lnTo>
                  <a:lnTo>
                    <a:pt x="1487932" y="210337"/>
                  </a:lnTo>
                  <a:lnTo>
                    <a:pt x="1492910" y="205549"/>
                  </a:lnTo>
                  <a:lnTo>
                    <a:pt x="1498917" y="191909"/>
                  </a:lnTo>
                  <a:lnTo>
                    <a:pt x="1499222" y="185077"/>
                  </a:lnTo>
                  <a:lnTo>
                    <a:pt x="1494167" y="170891"/>
                  </a:lnTo>
                  <a:lnTo>
                    <a:pt x="1489722" y="165849"/>
                  </a:lnTo>
                  <a:lnTo>
                    <a:pt x="1483258" y="162839"/>
                  </a:lnTo>
                  <a:lnTo>
                    <a:pt x="1388084" y="108445"/>
                  </a:lnTo>
                  <a:lnTo>
                    <a:pt x="1484147" y="52400"/>
                  </a:lnTo>
                  <a:lnTo>
                    <a:pt x="1490599" y="49352"/>
                  </a:lnTo>
                  <a:lnTo>
                    <a:pt x="1495069" y="44424"/>
                  </a:lnTo>
                  <a:lnTo>
                    <a:pt x="1500111" y="30772"/>
                  </a:lnTo>
                  <a:close/>
                </a:path>
              </a:pathLst>
            </a:custGeom>
            <a:solidFill>
              <a:srgbClr val="717176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  <p:sp>
          <p:nvSpPr>
            <p:cNvPr id="8" name="object 8"/>
            <p:cNvSpPr/>
            <p:nvPr/>
          </p:nvSpPr>
          <p:spPr>
            <a:xfrm>
              <a:off x="598195" y="184924"/>
              <a:ext cx="1518920" cy="332740"/>
            </a:xfrm>
            <a:custGeom>
              <a:avLst/>
              <a:gdLst/>
              <a:ahLst/>
              <a:cxnLst/>
              <a:rect l="l" t="t" r="r" b="b"/>
              <a:pathLst>
                <a:path w="1518920" h="332740">
                  <a:moveTo>
                    <a:pt x="69024" y="34493"/>
                  </a:moveTo>
                  <a:lnTo>
                    <a:pt x="47523" y="2590"/>
                  </a:lnTo>
                  <a:lnTo>
                    <a:pt x="34023" y="0"/>
                  </a:lnTo>
                  <a:lnTo>
                    <a:pt x="27051" y="647"/>
                  </a:lnTo>
                  <a:lnTo>
                    <a:pt x="0" y="34493"/>
                  </a:lnTo>
                  <a:lnTo>
                    <a:pt x="609" y="41579"/>
                  </a:lnTo>
                  <a:lnTo>
                    <a:pt x="27051" y="69265"/>
                  </a:lnTo>
                  <a:lnTo>
                    <a:pt x="34023" y="69900"/>
                  </a:lnTo>
                  <a:lnTo>
                    <a:pt x="41046" y="69265"/>
                  </a:lnTo>
                  <a:lnTo>
                    <a:pt x="68376" y="41579"/>
                  </a:lnTo>
                  <a:lnTo>
                    <a:pt x="69024" y="34493"/>
                  </a:lnTo>
                  <a:close/>
                </a:path>
                <a:path w="1518920" h="332740">
                  <a:moveTo>
                    <a:pt x="1503730" y="113118"/>
                  </a:moveTo>
                  <a:lnTo>
                    <a:pt x="1502600" y="106095"/>
                  </a:lnTo>
                  <a:lnTo>
                    <a:pt x="1499590" y="97878"/>
                  </a:lnTo>
                  <a:lnTo>
                    <a:pt x="1498841" y="96431"/>
                  </a:lnTo>
                  <a:lnTo>
                    <a:pt x="1498485" y="95694"/>
                  </a:lnTo>
                  <a:lnTo>
                    <a:pt x="1475727" y="64274"/>
                  </a:lnTo>
                  <a:lnTo>
                    <a:pt x="1446161" y="39281"/>
                  </a:lnTo>
                  <a:lnTo>
                    <a:pt x="1410995" y="22123"/>
                  </a:lnTo>
                  <a:lnTo>
                    <a:pt x="1371460" y="14236"/>
                  </a:lnTo>
                  <a:lnTo>
                    <a:pt x="1327010" y="17665"/>
                  </a:lnTo>
                  <a:lnTo>
                    <a:pt x="1286598" y="32943"/>
                  </a:lnTo>
                  <a:lnTo>
                    <a:pt x="1252118" y="58356"/>
                  </a:lnTo>
                  <a:lnTo>
                    <a:pt x="1225511" y="92227"/>
                  </a:lnTo>
                  <a:lnTo>
                    <a:pt x="1213307" y="131851"/>
                  </a:lnTo>
                  <a:lnTo>
                    <a:pt x="1215186" y="151904"/>
                  </a:lnTo>
                  <a:lnTo>
                    <a:pt x="1236751" y="186550"/>
                  </a:lnTo>
                  <a:lnTo>
                    <a:pt x="1273289" y="206946"/>
                  </a:lnTo>
                  <a:lnTo>
                    <a:pt x="1314424" y="215328"/>
                  </a:lnTo>
                  <a:lnTo>
                    <a:pt x="1344129" y="216585"/>
                  </a:lnTo>
                  <a:lnTo>
                    <a:pt x="1364691" y="215328"/>
                  </a:lnTo>
                  <a:lnTo>
                    <a:pt x="1384312" y="212432"/>
                  </a:lnTo>
                  <a:lnTo>
                    <a:pt x="1403083" y="207949"/>
                  </a:lnTo>
                  <a:lnTo>
                    <a:pt x="1404277" y="207645"/>
                  </a:lnTo>
                  <a:lnTo>
                    <a:pt x="1405382" y="207289"/>
                  </a:lnTo>
                  <a:lnTo>
                    <a:pt x="1414818" y="204482"/>
                  </a:lnTo>
                  <a:lnTo>
                    <a:pt x="1418755" y="201472"/>
                  </a:lnTo>
                  <a:lnTo>
                    <a:pt x="1421345" y="188125"/>
                  </a:lnTo>
                  <a:lnTo>
                    <a:pt x="1421485" y="187261"/>
                  </a:lnTo>
                  <a:lnTo>
                    <a:pt x="1421942" y="185534"/>
                  </a:lnTo>
                  <a:lnTo>
                    <a:pt x="1427429" y="173609"/>
                  </a:lnTo>
                  <a:lnTo>
                    <a:pt x="1436382" y="164363"/>
                  </a:lnTo>
                  <a:lnTo>
                    <a:pt x="1447927" y="158597"/>
                  </a:lnTo>
                  <a:lnTo>
                    <a:pt x="1461147" y="157124"/>
                  </a:lnTo>
                  <a:lnTo>
                    <a:pt x="1462036" y="157175"/>
                  </a:lnTo>
                  <a:lnTo>
                    <a:pt x="1463662" y="157378"/>
                  </a:lnTo>
                  <a:lnTo>
                    <a:pt x="1474304" y="158330"/>
                  </a:lnTo>
                  <a:lnTo>
                    <a:pt x="1481404" y="157340"/>
                  </a:lnTo>
                  <a:lnTo>
                    <a:pt x="1481810" y="157124"/>
                  </a:lnTo>
                  <a:lnTo>
                    <a:pt x="1486001" y="154914"/>
                  </a:lnTo>
                  <a:lnTo>
                    <a:pt x="1503502" y="119138"/>
                  </a:lnTo>
                  <a:lnTo>
                    <a:pt x="1503730" y="113118"/>
                  </a:lnTo>
                  <a:close/>
                </a:path>
                <a:path w="1518920" h="332740">
                  <a:moveTo>
                    <a:pt x="1518462" y="169633"/>
                  </a:moveTo>
                  <a:lnTo>
                    <a:pt x="1517510" y="155638"/>
                  </a:lnTo>
                  <a:lnTo>
                    <a:pt x="1515389" y="141973"/>
                  </a:lnTo>
                  <a:lnTo>
                    <a:pt x="1512138" y="128676"/>
                  </a:lnTo>
                  <a:lnTo>
                    <a:pt x="1510385" y="137401"/>
                  </a:lnTo>
                  <a:lnTo>
                    <a:pt x="1507921" y="146037"/>
                  </a:lnTo>
                  <a:lnTo>
                    <a:pt x="1504772" y="154571"/>
                  </a:lnTo>
                  <a:lnTo>
                    <a:pt x="1500924" y="162966"/>
                  </a:lnTo>
                  <a:lnTo>
                    <a:pt x="1500035" y="164858"/>
                  </a:lnTo>
                  <a:lnTo>
                    <a:pt x="1497545" y="170776"/>
                  </a:lnTo>
                  <a:lnTo>
                    <a:pt x="1496441" y="176517"/>
                  </a:lnTo>
                  <a:lnTo>
                    <a:pt x="1496339" y="185534"/>
                  </a:lnTo>
                  <a:lnTo>
                    <a:pt x="1496695" y="196723"/>
                  </a:lnTo>
                  <a:lnTo>
                    <a:pt x="1496555" y="198081"/>
                  </a:lnTo>
                  <a:lnTo>
                    <a:pt x="1492618" y="212826"/>
                  </a:lnTo>
                  <a:lnTo>
                    <a:pt x="1483677" y="224497"/>
                  </a:lnTo>
                  <a:lnTo>
                    <a:pt x="1471091" y="231927"/>
                  </a:lnTo>
                  <a:lnTo>
                    <a:pt x="1456169" y="233959"/>
                  </a:lnTo>
                  <a:lnTo>
                    <a:pt x="1455420" y="233908"/>
                  </a:lnTo>
                  <a:lnTo>
                    <a:pt x="1454010" y="233756"/>
                  </a:lnTo>
                  <a:lnTo>
                    <a:pt x="1444155" y="232968"/>
                  </a:lnTo>
                  <a:lnTo>
                    <a:pt x="1437335" y="233502"/>
                  </a:lnTo>
                  <a:lnTo>
                    <a:pt x="1432052" y="235242"/>
                  </a:lnTo>
                  <a:lnTo>
                    <a:pt x="1426832" y="238125"/>
                  </a:lnTo>
                  <a:lnTo>
                    <a:pt x="1424838" y="239306"/>
                  </a:lnTo>
                  <a:lnTo>
                    <a:pt x="1404289" y="249910"/>
                  </a:lnTo>
                  <a:lnTo>
                    <a:pt x="1358696" y="266128"/>
                  </a:lnTo>
                  <a:lnTo>
                    <a:pt x="1308569" y="274624"/>
                  </a:lnTo>
                  <a:lnTo>
                    <a:pt x="1283741" y="275513"/>
                  </a:lnTo>
                  <a:lnTo>
                    <a:pt x="1259674" y="274218"/>
                  </a:lnTo>
                  <a:lnTo>
                    <a:pt x="1236573" y="270852"/>
                  </a:lnTo>
                  <a:lnTo>
                    <a:pt x="1259103" y="294741"/>
                  </a:lnTo>
                  <a:lnTo>
                    <a:pt x="1286103" y="313537"/>
                  </a:lnTo>
                  <a:lnTo>
                    <a:pt x="1316837" y="326402"/>
                  </a:lnTo>
                  <a:lnTo>
                    <a:pt x="1350594" y="332435"/>
                  </a:lnTo>
                  <a:lnTo>
                    <a:pt x="1400708" y="327647"/>
                  </a:lnTo>
                  <a:lnTo>
                    <a:pt x="1445310" y="307911"/>
                  </a:lnTo>
                  <a:lnTo>
                    <a:pt x="1481607" y="275717"/>
                  </a:lnTo>
                  <a:lnTo>
                    <a:pt x="1506575" y="233959"/>
                  </a:lnTo>
                  <a:lnTo>
                    <a:pt x="1518158" y="183896"/>
                  </a:lnTo>
                  <a:lnTo>
                    <a:pt x="1518462" y="169633"/>
                  </a:lnTo>
                  <a:close/>
                </a:path>
              </a:pathLst>
            </a:custGeom>
            <a:solidFill>
              <a:srgbClr val="6BB7D0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6485" y="646879"/>
            <a:ext cx="3220005" cy="4546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5106" rIns="0" bIns="0" rtlCol="0">
            <a:spAutoFit/>
          </a:bodyPr>
          <a:lstStyle/>
          <a:p>
            <a:pPr marL="15105">
              <a:spcBef>
                <a:spcPts val="119"/>
              </a:spcBef>
            </a:pPr>
            <a:r>
              <a:rPr lang="uk-UA" sz="2855" b="1" spc="-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55" b="1" spc="-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Mo</a:t>
            </a:r>
            <a:r>
              <a:rPr lang="uk-UA" sz="2855" b="1" spc="-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дель</a:t>
            </a:r>
            <a:r>
              <a:rPr sz="2855" b="1" spc="-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:</a:t>
            </a:r>
            <a:r>
              <a:rPr sz="2855" b="1" spc="-1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55" b="1" spc="13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SLK</a:t>
            </a:r>
            <a:r>
              <a:rPr sz="2855" b="1" spc="-1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55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200</a:t>
            </a:r>
            <a:endParaRPr sz="285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AC9B9111-AD88-2E7A-30B7-6E8DD3FCC776}"/>
              </a:ext>
            </a:extLst>
          </p:cNvPr>
          <p:cNvSpPr txBox="1">
            <a:spLocks/>
          </p:cNvSpPr>
          <p:nvPr/>
        </p:nvSpPr>
        <p:spPr>
          <a:xfrm>
            <a:off x="3920775" y="43943"/>
            <a:ext cx="6491611" cy="454605"/>
          </a:xfrm>
          <a:prstGeom prst="rect">
            <a:avLst/>
          </a:prstGeom>
        </p:spPr>
        <p:txBody>
          <a:bodyPr vert="horz" wrap="square" lIns="0" tIns="15106" rIns="0" bIns="0" rtlCol="0">
            <a:spAutoFit/>
          </a:bodyPr>
          <a:lstStyle>
            <a:lvl1pPr>
              <a:defRPr sz="2400" b="0" i="0">
                <a:solidFill>
                  <a:srgbClr val="FCFCF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5105" algn="r">
              <a:spcBef>
                <a:spcPts val="119"/>
              </a:spcBef>
            </a:pPr>
            <a:r>
              <a:rPr lang="uk-UA" sz="2855" spc="-6" dirty="0"/>
              <a:t>Технічні характеристики</a:t>
            </a:r>
            <a:endParaRPr lang="ru-RU" sz="2855" spc="-6" dirty="0"/>
          </a:p>
        </p:txBody>
      </p:sp>
      <p:pic>
        <p:nvPicPr>
          <p:cNvPr id="11" name="Google Shape;123;p28">
            <a:extLst>
              <a:ext uri="{FF2B5EF4-FFF2-40B4-BE49-F238E27FC236}">
                <a16:creationId xmlns:a16="http://schemas.microsoft.com/office/drawing/2014/main" id="{3895F917-DE0C-3389-16F3-AA5226F33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86" y="5737555"/>
            <a:ext cx="2830436" cy="8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F62E21-2EBA-230D-CF2E-2743F65F88F1}"/>
              </a:ext>
            </a:extLst>
          </p:cNvPr>
          <p:cNvSpPr txBox="1"/>
          <p:nvPr/>
        </p:nvSpPr>
        <p:spPr>
          <a:xfrm>
            <a:off x="2538602" y="1503014"/>
            <a:ext cx="7114797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952"/>
              </a:spcAft>
            </a:pPr>
            <a:r>
              <a:rPr lang="ru-RU" sz="2141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Найсучасніша</a:t>
            </a:r>
            <a:r>
              <a:rPr lang="ru-RU" sz="2141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41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магнітно-резонансна</a:t>
            </a:r>
            <a:r>
              <a:rPr lang="ru-RU" sz="2141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система для </a:t>
            </a:r>
            <a:r>
              <a:rPr lang="ru-RU" sz="2141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2141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та контролю </a:t>
            </a:r>
            <a:r>
              <a:rPr lang="ru-RU" sz="2141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якості</a:t>
            </a:r>
            <a:endParaRPr lang="ru-RU" sz="142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5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4">
            <a:extLst>
              <a:ext uri="{FF2B5EF4-FFF2-40B4-BE49-F238E27FC236}">
                <a16:creationId xmlns:a16="http://schemas.microsoft.com/office/drawing/2014/main" id="{BA43FB05-74F4-B0B0-F9A8-2F2E76F746BA}"/>
              </a:ext>
            </a:extLst>
          </p:cNvPr>
          <p:cNvGrpSpPr/>
          <p:nvPr/>
        </p:nvGrpSpPr>
        <p:grpSpPr>
          <a:xfrm>
            <a:off x="1602047" y="-4"/>
            <a:ext cx="3455435" cy="740181"/>
            <a:chOff x="0" y="-3"/>
            <a:chExt cx="2905125" cy="622300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CA6529A3-4469-A146-B1E1-0DD80987B792}"/>
                </a:ext>
              </a:extLst>
            </p:cNvPr>
            <p:cNvSpPr/>
            <p:nvPr/>
          </p:nvSpPr>
          <p:spPr>
            <a:xfrm>
              <a:off x="0" y="-3"/>
              <a:ext cx="2905125" cy="622300"/>
            </a:xfrm>
            <a:custGeom>
              <a:avLst/>
              <a:gdLst/>
              <a:ahLst/>
              <a:cxnLst/>
              <a:rect l="l" t="t" r="r" b="b"/>
              <a:pathLst>
                <a:path w="2905125" h="622300">
                  <a:moveTo>
                    <a:pt x="2438577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2904794" y="622300"/>
                  </a:lnTo>
                  <a:lnTo>
                    <a:pt x="243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841124E4-7297-070E-6F7C-BC586EDEEE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869" y="466450"/>
              <a:ext cx="1494574" cy="65519"/>
            </a:xfrm>
            <a:prstGeom prst="rect">
              <a:avLst/>
            </a:prstGeom>
          </p:spPr>
        </p:pic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9670513B-BA4E-9A50-1704-1970464DE105}"/>
                </a:ext>
              </a:extLst>
            </p:cNvPr>
            <p:cNvSpPr/>
            <p:nvPr/>
          </p:nvSpPr>
          <p:spPr>
            <a:xfrm>
              <a:off x="149288" y="184581"/>
              <a:ext cx="1500505" cy="216535"/>
            </a:xfrm>
            <a:custGeom>
              <a:avLst/>
              <a:gdLst/>
              <a:ahLst/>
              <a:cxnLst/>
              <a:rect l="l" t="t" r="r" b="b"/>
              <a:pathLst>
                <a:path w="1500505" h="216535">
                  <a:moveTo>
                    <a:pt x="209245" y="146875"/>
                  </a:moveTo>
                  <a:lnTo>
                    <a:pt x="190042" y="100088"/>
                  </a:lnTo>
                  <a:lnTo>
                    <a:pt x="144195" y="80302"/>
                  </a:lnTo>
                  <a:lnTo>
                    <a:pt x="61976" y="80302"/>
                  </a:lnTo>
                  <a:lnTo>
                    <a:pt x="58712" y="79006"/>
                  </a:lnTo>
                  <a:lnTo>
                    <a:pt x="53822" y="74028"/>
                  </a:lnTo>
                  <a:lnTo>
                    <a:pt x="52578" y="71043"/>
                  </a:lnTo>
                  <a:lnTo>
                    <a:pt x="52578" y="58559"/>
                  </a:lnTo>
                  <a:lnTo>
                    <a:pt x="57035" y="54063"/>
                  </a:lnTo>
                  <a:lnTo>
                    <a:pt x="177584" y="54051"/>
                  </a:lnTo>
                  <a:lnTo>
                    <a:pt x="187769" y="51955"/>
                  </a:lnTo>
                  <a:lnTo>
                    <a:pt x="196113" y="46240"/>
                  </a:lnTo>
                  <a:lnTo>
                    <a:pt x="201739" y="37795"/>
                  </a:lnTo>
                  <a:lnTo>
                    <a:pt x="203809" y="27470"/>
                  </a:lnTo>
                  <a:lnTo>
                    <a:pt x="201739" y="17132"/>
                  </a:lnTo>
                  <a:lnTo>
                    <a:pt x="196100" y="8661"/>
                  </a:lnTo>
                  <a:lnTo>
                    <a:pt x="187769" y="2959"/>
                  </a:lnTo>
                  <a:lnTo>
                    <a:pt x="177584" y="952"/>
                  </a:lnTo>
                  <a:lnTo>
                    <a:pt x="65887" y="952"/>
                  </a:lnTo>
                  <a:lnTo>
                    <a:pt x="29451" y="12115"/>
                  </a:lnTo>
                  <a:lnTo>
                    <a:pt x="4940" y="42379"/>
                  </a:lnTo>
                  <a:lnTo>
                    <a:pt x="139" y="67525"/>
                  </a:lnTo>
                  <a:lnTo>
                    <a:pt x="1346" y="80835"/>
                  </a:lnTo>
                  <a:lnTo>
                    <a:pt x="29451" y="122656"/>
                  </a:lnTo>
                  <a:lnTo>
                    <a:pt x="65887" y="133388"/>
                  </a:lnTo>
                  <a:lnTo>
                    <a:pt x="147167" y="133388"/>
                  </a:lnTo>
                  <a:lnTo>
                    <a:pt x="150012" y="134785"/>
                  </a:lnTo>
                  <a:lnTo>
                    <a:pt x="155435" y="140258"/>
                  </a:lnTo>
                  <a:lnTo>
                    <a:pt x="156794" y="143357"/>
                  </a:lnTo>
                  <a:lnTo>
                    <a:pt x="156794" y="150368"/>
                  </a:lnTo>
                  <a:lnTo>
                    <a:pt x="155435" y="153352"/>
                  </a:lnTo>
                  <a:lnTo>
                    <a:pt x="150025" y="158369"/>
                  </a:lnTo>
                  <a:lnTo>
                    <a:pt x="147167" y="159600"/>
                  </a:lnTo>
                  <a:lnTo>
                    <a:pt x="26593" y="159639"/>
                  </a:lnTo>
                  <a:lnTo>
                    <a:pt x="16256" y="161759"/>
                  </a:lnTo>
                  <a:lnTo>
                    <a:pt x="7797" y="167525"/>
                  </a:lnTo>
                  <a:lnTo>
                    <a:pt x="2095" y="176085"/>
                  </a:lnTo>
                  <a:lnTo>
                    <a:pt x="0" y="186550"/>
                  </a:lnTo>
                  <a:lnTo>
                    <a:pt x="2095" y="197015"/>
                  </a:lnTo>
                  <a:lnTo>
                    <a:pt x="7797" y="205562"/>
                  </a:lnTo>
                  <a:lnTo>
                    <a:pt x="16256" y="211340"/>
                  </a:lnTo>
                  <a:lnTo>
                    <a:pt x="26593" y="213461"/>
                  </a:lnTo>
                  <a:lnTo>
                    <a:pt x="144195" y="213461"/>
                  </a:lnTo>
                  <a:lnTo>
                    <a:pt x="190042" y="194005"/>
                  </a:lnTo>
                  <a:lnTo>
                    <a:pt x="208051" y="160197"/>
                  </a:lnTo>
                  <a:lnTo>
                    <a:pt x="209245" y="146875"/>
                  </a:lnTo>
                  <a:close/>
                </a:path>
                <a:path w="1500505" h="216535">
                  <a:moveTo>
                    <a:pt x="433832" y="80238"/>
                  </a:moveTo>
                  <a:lnTo>
                    <a:pt x="420966" y="36766"/>
                  </a:lnTo>
                  <a:lnTo>
                    <a:pt x="385610" y="6731"/>
                  </a:lnTo>
                  <a:lnTo>
                    <a:pt x="382117" y="5664"/>
                  </a:lnTo>
                  <a:lnTo>
                    <a:pt x="382117" y="73482"/>
                  </a:lnTo>
                  <a:lnTo>
                    <a:pt x="382117" y="88480"/>
                  </a:lnTo>
                  <a:lnTo>
                    <a:pt x="379501" y="94703"/>
                  </a:lnTo>
                  <a:lnTo>
                    <a:pt x="369176" y="104660"/>
                  </a:lnTo>
                  <a:lnTo>
                    <a:pt x="362889" y="107175"/>
                  </a:lnTo>
                  <a:lnTo>
                    <a:pt x="277088" y="107175"/>
                  </a:lnTo>
                  <a:lnTo>
                    <a:pt x="277088" y="54000"/>
                  </a:lnTo>
                  <a:lnTo>
                    <a:pt x="362889" y="54000"/>
                  </a:lnTo>
                  <a:lnTo>
                    <a:pt x="369176" y="56642"/>
                  </a:lnTo>
                  <a:lnTo>
                    <a:pt x="379501" y="67094"/>
                  </a:lnTo>
                  <a:lnTo>
                    <a:pt x="382117" y="73482"/>
                  </a:lnTo>
                  <a:lnTo>
                    <a:pt x="382117" y="5664"/>
                  </a:lnTo>
                  <a:lnTo>
                    <a:pt x="371144" y="2311"/>
                  </a:lnTo>
                  <a:lnTo>
                    <a:pt x="355473" y="825"/>
                  </a:lnTo>
                  <a:lnTo>
                    <a:pt x="250850" y="825"/>
                  </a:lnTo>
                  <a:lnTo>
                    <a:pt x="240626" y="2921"/>
                  </a:lnTo>
                  <a:lnTo>
                    <a:pt x="232270" y="8623"/>
                  </a:lnTo>
                  <a:lnTo>
                    <a:pt x="226644" y="17068"/>
                  </a:lnTo>
                  <a:lnTo>
                    <a:pt x="224586" y="27419"/>
                  </a:lnTo>
                  <a:lnTo>
                    <a:pt x="224586" y="188048"/>
                  </a:lnTo>
                  <a:lnTo>
                    <a:pt x="226656" y="198310"/>
                  </a:lnTo>
                  <a:lnTo>
                    <a:pt x="232295" y="206768"/>
                  </a:lnTo>
                  <a:lnTo>
                    <a:pt x="240652" y="212496"/>
                  </a:lnTo>
                  <a:lnTo>
                    <a:pt x="250850" y="214604"/>
                  </a:lnTo>
                  <a:lnTo>
                    <a:pt x="261035" y="212521"/>
                  </a:lnTo>
                  <a:lnTo>
                    <a:pt x="269417" y="206819"/>
                  </a:lnTo>
                  <a:lnTo>
                    <a:pt x="275082" y="198374"/>
                  </a:lnTo>
                  <a:lnTo>
                    <a:pt x="277177" y="188048"/>
                  </a:lnTo>
                  <a:lnTo>
                    <a:pt x="277177" y="160350"/>
                  </a:lnTo>
                  <a:lnTo>
                    <a:pt x="355473" y="160350"/>
                  </a:lnTo>
                  <a:lnTo>
                    <a:pt x="398868" y="147281"/>
                  </a:lnTo>
                  <a:lnTo>
                    <a:pt x="428117" y="111302"/>
                  </a:lnTo>
                  <a:lnTo>
                    <a:pt x="429298" y="107175"/>
                  </a:lnTo>
                  <a:lnTo>
                    <a:pt x="432396" y="96418"/>
                  </a:lnTo>
                  <a:lnTo>
                    <a:pt x="433832" y="80238"/>
                  </a:lnTo>
                  <a:close/>
                </a:path>
                <a:path w="1500505" h="216535">
                  <a:moveTo>
                    <a:pt x="509993" y="77927"/>
                  </a:moveTo>
                  <a:lnTo>
                    <a:pt x="496709" y="83400"/>
                  </a:lnTo>
                  <a:lnTo>
                    <a:pt x="483425" y="85229"/>
                  </a:lnTo>
                  <a:lnTo>
                    <a:pt x="470141" y="83400"/>
                  </a:lnTo>
                  <a:lnTo>
                    <a:pt x="456844" y="77927"/>
                  </a:lnTo>
                  <a:lnTo>
                    <a:pt x="456869" y="189852"/>
                  </a:lnTo>
                  <a:lnTo>
                    <a:pt x="459041" y="200177"/>
                  </a:lnTo>
                  <a:lnTo>
                    <a:pt x="464769" y="208610"/>
                  </a:lnTo>
                  <a:lnTo>
                    <a:pt x="473163" y="214299"/>
                  </a:lnTo>
                  <a:lnTo>
                    <a:pt x="483387" y="216395"/>
                  </a:lnTo>
                  <a:lnTo>
                    <a:pt x="493649" y="214299"/>
                  </a:lnTo>
                  <a:lnTo>
                    <a:pt x="502069" y="208610"/>
                  </a:lnTo>
                  <a:lnTo>
                    <a:pt x="507809" y="200177"/>
                  </a:lnTo>
                  <a:lnTo>
                    <a:pt x="509993" y="189852"/>
                  </a:lnTo>
                  <a:lnTo>
                    <a:pt x="509993" y="77927"/>
                  </a:lnTo>
                  <a:close/>
                </a:path>
                <a:path w="1500505" h="216535">
                  <a:moveTo>
                    <a:pt x="739000" y="107632"/>
                  </a:moveTo>
                  <a:lnTo>
                    <a:pt x="731240" y="66713"/>
                  </a:lnTo>
                  <a:lnTo>
                    <a:pt x="707961" y="31851"/>
                  </a:lnTo>
                  <a:lnTo>
                    <a:pt x="673811" y="7962"/>
                  </a:lnTo>
                  <a:lnTo>
                    <a:pt x="633476" y="0"/>
                  </a:lnTo>
                  <a:lnTo>
                    <a:pt x="612241" y="1993"/>
                  </a:lnTo>
                  <a:lnTo>
                    <a:pt x="574624" y="17919"/>
                  </a:lnTo>
                  <a:lnTo>
                    <a:pt x="544690" y="48514"/>
                  </a:lnTo>
                  <a:lnTo>
                    <a:pt x="529170" y="86410"/>
                  </a:lnTo>
                  <a:lnTo>
                    <a:pt x="527227" y="107632"/>
                  </a:lnTo>
                  <a:lnTo>
                    <a:pt x="527227" y="189839"/>
                  </a:lnTo>
                  <a:lnTo>
                    <a:pt x="529297" y="200126"/>
                  </a:lnTo>
                  <a:lnTo>
                    <a:pt x="534936" y="208559"/>
                  </a:lnTo>
                  <a:lnTo>
                    <a:pt x="543267" y="214274"/>
                  </a:lnTo>
                  <a:lnTo>
                    <a:pt x="553427" y="216382"/>
                  </a:lnTo>
                  <a:lnTo>
                    <a:pt x="563740" y="214287"/>
                  </a:lnTo>
                  <a:lnTo>
                    <a:pt x="572312" y="208597"/>
                  </a:lnTo>
                  <a:lnTo>
                    <a:pt x="578180" y="200164"/>
                  </a:lnTo>
                  <a:lnTo>
                    <a:pt x="580351" y="189839"/>
                  </a:lnTo>
                  <a:lnTo>
                    <a:pt x="580351" y="107632"/>
                  </a:lnTo>
                  <a:lnTo>
                    <a:pt x="581304" y="97040"/>
                  </a:lnTo>
                  <a:lnTo>
                    <a:pt x="603821" y="62763"/>
                  </a:lnTo>
                  <a:lnTo>
                    <a:pt x="633476" y="53822"/>
                  </a:lnTo>
                  <a:lnTo>
                    <a:pt x="643953" y="54813"/>
                  </a:lnTo>
                  <a:lnTo>
                    <a:pt x="677786" y="78079"/>
                  </a:lnTo>
                  <a:lnTo>
                    <a:pt x="686638" y="107632"/>
                  </a:lnTo>
                  <a:lnTo>
                    <a:pt x="686638" y="187680"/>
                  </a:lnTo>
                  <a:lnTo>
                    <a:pt x="688594" y="198615"/>
                  </a:lnTo>
                  <a:lnTo>
                    <a:pt x="694004" y="207759"/>
                  </a:lnTo>
                  <a:lnTo>
                    <a:pt x="702271" y="214045"/>
                  </a:lnTo>
                  <a:lnTo>
                    <a:pt x="712787" y="216382"/>
                  </a:lnTo>
                  <a:lnTo>
                    <a:pt x="722972" y="214287"/>
                  </a:lnTo>
                  <a:lnTo>
                    <a:pt x="731304" y="208597"/>
                  </a:lnTo>
                  <a:lnTo>
                    <a:pt x="736930" y="200164"/>
                  </a:lnTo>
                  <a:lnTo>
                    <a:pt x="739000" y="189839"/>
                  </a:lnTo>
                  <a:lnTo>
                    <a:pt x="739000" y="107632"/>
                  </a:lnTo>
                  <a:close/>
                </a:path>
                <a:path w="1500505" h="216535">
                  <a:moveTo>
                    <a:pt x="946670" y="216408"/>
                  </a:moveTo>
                  <a:lnTo>
                    <a:pt x="929995" y="207149"/>
                  </a:lnTo>
                  <a:lnTo>
                    <a:pt x="915098" y="195351"/>
                  </a:lnTo>
                  <a:lnTo>
                    <a:pt x="902296" y="181292"/>
                  </a:lnTo>
                  <a:lnTo>
                    <a:pt x="891882" y="165277"/>
                  </a:lnTo>
                  <a:lnTo>
                    <a:pt x="809485" y="165277"/>
                  </a:lnTo>
                  <a:lnTo>
                    <a:pt x="807034" y="164287"/>
                  </a:lnTo>
                  <a:lnTo>
                    <a:pt x="803097" y="160439"/>
                  </a:lnTo>
                  <a:lnTo>
                    <a:pt x="802132" y="158076"/>
                  </a:lnTo>
                  <a:lnTo>
                    <a:pt x="802132" y="27292"/>
                  </a:lnTo>
                  <a:lnTo>
                    <a:pt x="800074" y="16992"/>
                  </a:lnTo>
                  <a:lnTo>
                    <a:pt x="794461" y="8585"/>
                  </a:lnTo>
                  <a:lnTo>
                    <a:pt x="786155" y="2921"/>
                  </a:lnTo>
                  <a:lnTo>
                    <a:pt x="775982" y="838"/>
                  </a:lnTo>
                  <a:lnTo>
                    <a:pt x="765835" y="2921"/>
                  </a:lnTo>
                  <a:lnTo>
                    <a:pt x="757542" y="8585"/>
                  </a:lnTo>
                  <a:lnTo>
                    <a:pt x="751941" y="16992"/>
                  </a:lnTo>
                  <a:lnTo>
                    <a:pt x="749884" y="27292"/>
                  </a:lnTo>
                  <a:lnTo>
                    <a:pt x="749884" y="155282"/>
                  </a:lnTo>
                  <a:lnTo>
                    <a:pt x="768261" y="198399"/>
                  </a:lnTo>
                  <a:lnTo>
                    <a:pt x="812304" y="216408"/>
                  </a:lnTo>
                  <a:lnTo>
                    <a:pt x="946670" y="216408"/>
                  </a:lnTo>
                  <a:close/>
                </a:path>
                <a:path w="1500505" h="216535">
                  <a:moveTo>
                    <a:pt x="1103845" y="108750"/>
                  </a:moveTo>
                  <a:lnTo>
                    <a:pt x="1096086" y="67843"/>
                  </a:lnTo>
                  <a:lnTo>
                    <a:pt x="1072807" y="32969"/>
                  </a:lnTo>
                  <a:lnTo>
                    <a:pt x="1051509" y="16268"/>
                  </a:lnTo>
                  <a:lnTo>
                    <a:pt x="1051509" y="108750"/>
                  </a:lnTo>
                  <a:lnTo>
                    <a:pt x="1050518" y="119684"/>
                  </a:lnTo>
                  <a:lnTo>
                    <a:pt x="1027531" y="153847"/>
                  </a:lnTo>
                  <a:lnTo>
                    <a:pt x="998347" y="162585"/>
                  </a:lnTo>
                  <a:lnTo>
                    <a:pt x="987552" y="161620"/>
                  </a:lnTo>
                  <a:lnTo>
                    <a:pt x="953833" y="138823"/>
                  </a:lnTo>
                  <a:lnTo>
                    <a:pt x="945184" y="108750"/>
                  </a:lnTo>
                  <a:lnTo>
                    <a:pt x="946137" y="98158"/>
                  </a:lnTo>
                  <a:lnTo>
                    <a:pt x="968667" y="63893"/>
                  </a:lnTo>
                  <a:lnTo>
                    <a:pt x="998347" y="54952"/>
                  </a:lnTo>
                  <a:lnTo>
                    <a:pt x="1008824" y="55943"/>
                  </a:lnTo>
                  <a:lnTo>
                    <a:pt x="1042631" y="79222"/>
                  </a:lnTo>
                  <a:lnTo>
                    <a:pt x="1051509" y="108750"/>
                  </a:lnTo>
                  <a:lnTo>
                    <a:pt x="1051509" y="16268"/>
                  </a:lnTo>
                  <a:lnTo>
                    <a:pt x="1038656" y="9093"/>
                  </a:lnTo>
                  <a:lnTo>
                    <a:pt x="1019276" y="3124"/>
                  </a:lnTo>
                  <a:lnTo>
                    <a:pt x="998347" y="1130"/>
                  </a:lnTo>
                  <a:lnTo>
                    <a:pt x="977099" y="3124"/>
                  </a:lnTo>
                  <a:lnTo>
                    <a:pt x="939495" y="19050"/>
                  </a:lnTo>
                  <a:lnTo>
                    <a:pt x="909561" y="49657"/>
                  </a:lnTo>
                  <a:lnTo>
                    <a:pt x="894054" y="87541"/>
                  </a:lnTo>
                  <a:lnTo>
                    <a:pt x="892124" y="108750"/>
                  </a:lnTo>
                  <a:lnTo>
                    <a:pt x="894054" y="130289"/>
                  </a:lnTo>
                  <a:lnTo>
                    <a:pt x="909561" y="168363"/>
                  </a:lnTo>
                  <a:lnTo>
                    <a:pt x="939495" y="198678"/>
                  </a:lnTo>
                  <a:lnTo>
                    <a:pt x="977099" y="214414"/>
                  </a:lnTo>
                  <a:lnTo>
                    <a:pt x="998347" y="216382"/>
                  </a:lnTo>
                  <a:lnTo>
                    <a:pt x="1019276" y="214414"/>
                  </a:lnTo>
                  <a:lnTo>
                    <a:pt x="1056500" y="198678"/>
                  </a:lnTo>
                  <a:lnTo>
                    <a:pt x="1086383" y="168363"/>
                  </a:lnTo>
                  <a:lnTo>
                    <a:pt x="1101902" y="130289"/>
                  </a:lnTo>
                  <a:lnTo>
                    <a:pt x="1103845" y="108750"/>
                  </a:lnTo>
                  <a:close/>
                </a:path>
                <a:path w="1500505" h="216535">
                  <a:moveTo>
                    <a:pt x="1297292" y="28041"/>
                  </a:moveTo>
                  <a:lnTo>
                    <a:pt x="1295196" y="17564"/>
                  </a:lnTo>
                  <a:lnTo>
                    <a:pt x="1289494" y="9017"/>
                  </a:lnTo>
                  <a:lnTo>
                    <a:pt x="1281049" y="3251"/>
                  </a:lnTo>
                  <a:lnTo>
                    <a:pt x="1270723" y="1130"/>
                  </a:lnTo>
                  <a:lnTo>
                    <a:pt x="1221346" y="1130"/>
                  </a:lnTo>
                  <a:lnTo>
                    <a:pt x="1180465" y="9105"/>
                  </a:lnTo>
                  <a:lnTo>
                    <a:pt x="1146149" y="32994"/>
                  </a:lnTo>
                  <a:lnTo>
                    <a:pt x="1122832" y="67843"/>
                  </a:lnTo>
                  <a:lnTo>
                    <a:pt x="1115047" y="108762"/>
                  </a:lnTo>
                  <a:lnTo>
                    <a:pt x="1116990" y="130289"/>
                  </a:lnTo>
                  <a:lnTo>
                    <a:pt x="1132547" y="168376"/>
                  </a:lnTo>
                  <a:lnTo>
                    <a:pt x="1162507" y="198691"/>
                  </a:lnTo>
                  <a:lnTo>
                    <a:pt x="1200111" y="214426"/>
                  </a:lnTo>
                  <a:lnTo>
                    <a:pt x="1270723" y="216408"/>
                  </a:lnTo>
                  <a:lnTo>
                    <a:pt x="1281049" y="214287"/>
                  </a:lnTo>
                  <a:lnTo>
                    <a:pt x="1289494" y="208521"/>
                  </a:lnTo>
                  <a:lnTo>
                    <a:pt x="1295196" y="199961"/>
                  </a:lnTo>
                  <a:lnTo>
                    <a:pt x="1297292" y="189484"/>
                  </a:lnTo>
                  <a:lnTo>
                    <a:pt x="1295196" y="179006"/>
                  </a:lnTo>
                  <a:lnTo>
                    <a:pt x="1289494" y="170459"/>
                  </a:lnTo>
                  <a:lnTo>
                    <a:pt x="1281049" y="164693"/>
                  </a:lnTo>
                  <a:lnTo>
                    <a:pt x="1270723" y="162585"/>
                  </a:lnTo>
                  <a:lnTo>
                    <a:pt x="1221346" y="162585"/>
                  </a:lnTo>
                  <a:lnTo>
                    <a:pt x="1210564" y="161620"/>
                  </a:lnTo>
                  <a:lnTo>
                    <a:pt x="1176845" y="138836"/>
                  </a:lnTo>
                  <a:lnTo>
                    <a:pt x="1168196" y="108762"/>
                  </a:lnTo>
                  <a:lnTo>
                    <a:pt x="1169162" y="98171"/>
                  </a:lnTo>
                  <a:lnTo>
                    <a:pt x="1191679" y="63893"/>
                  </a:lnTo>
                  <a:lnTo>
                    <a:pt x="1221346" y="54940"/>
                  </a:lnTo>
                  <a:lnTo>
                    <a:pt x="1270723" y="54940"/>
                  </a:lnTo>
                  <a:lnTo>
                    <a:pt x="1281049" y="52819"/>
                  </a:lnTo>
                  <a:lnTo>
                    <a:pt x="1289494" y="47066"/>
                  </a:lnTo>
                  <a:lnTo>
                    <a:pt x="1295196" y="38506"/>
                  </a:lnTo>
                  <a:lnTo>
                    <a:pt x="1297292" y="28041"/>
                  </a:lnTo>
                  <a:close/>
                </a:path>
                <a:path w="1500505" h="216535">
                  <a:moveTo>
                    <a:pt x="1500111" y="30772"/>
                  </a:moveTo>
                  <a:lnTo>
                    <a:pt x="1474876" y="584"/>
                  </a:lnTo>
                  <a:lnTo>
                    <a:pt x="1468120" y="825"/>
                  </a:lnTo>
                  <a:lnTo>
                    <a:pt x="1461655" y="3873"/>
                  </a:lnTo>
                  <a:lnTo>
                    <a:pt x="1363370" y="60744"/>
                  </a:lnTo>
                  <a:lnTo>
                    <a:pt x="1363370" y="27736"/>
                  </a:lnTo>
                  <a:lnTo>
                    <a:pt x="1361287" y="17272"/>
                  </a:lnTo>
                  <a:lnTo>
                    <a:pt x="1355598" y="8724"/>
                  </a:lnTo>
                  <a:lnTo>
                    <a:pt x="1347139" y="2946"/>
                  </a:lnTo>
                  <a:lnTo>
                    <a:pt x="1336789" y="825"/>
                  </a:lnTo>
                  <a:lnTo>
                    <a:pt x="1326464" y="2946"/>
                  </a:lnTo>
                  <a:lnTo>
                    <a:pt x="1318018" y="8724"/>
                  </a:lnTo>
                  <a:lnTo>
                    <a:pt x="1312303" y="17272"/>
                  </a:lnTo>
                  <a:lnTo>
                    <a:pt x="1310208" y="27736"/>
                  </a:lnTo>
                  <a:lnTo>
                    <a:pt x="1310208" y="189471"/>
                  </a:lnTo>
                  <a:lnTo>
                    <a:pt x="1312303" y="199948"/>
                  </a:lnTo>
                  <a:lnTo>
                    <a:pt x="1318018" y="208495"/>
                  </a:lnTo>
                  <a:lnTo>
                    <a:pt x="1326464" y="214261"/>
                  </a:lnTo>
                  <a:lnTo>
                    <a:pt x="1336789" y="216369"/>
                  </a:lnTo>
                  <a:lnTo>
                    <a:pt x="1347139" y="214261"/>
                  </a:lnTo>
                  <a:lnTo>
                    <a:pt x="1355598" y="208495"/>
                  </a:lnTo>
                  <a:lnTo>
                    <a:pt x="1361287" y="199948"/>
                  </a:lnTo>
                  <a:lnTo>
                    <a:pt x="1363370" y="189471"/>
                  </a:lnTo>
                  <a:lnTo>
                    <a:pt x="1363370" y="156222"/>
                  </a:lnTo>
                  <a:lnTo>
                    <a:pt x="1460754" y="211328"/>
                  </a:lnTo>
                  <a:lnTo>
                    <a:pt x="1467294" y="214871"/>
                  </a:lnTo>
                  <a:lnTo>
                    <a:pt x="1473987" y="215379"/>
                  </a:lnTo>
                  <a:lnTo>
                    <a:pt x="1487932" y="210337"/>
                  </a:lnTo>
                  <a:lnTo>
                    <a:pt x="1492910" y="205549"/>
                  </a:lnTo>
                  <a:lnTo>
                    <a:pt x="1498917" y="191909"/>
                  </a:lnTo>
                  <a:lnTo>
                    <a:pt x="1499222" y="185077"/>
                  </a:lnTo>
                  <a:lnTo>
                    <a:pt x="1494167" y="170891"/>
                  </a:lnTo>
                  <a:lnTo>
                    <a:pt x="1489722" y="165849"/>
                  </a:lnTo>
                  <a:lnTo>
                    <a:pt x="1483258" y="162839"/>
                  </a:lnTo>
                  <a:lnTo>
                    <a:pt x="1388084" y="108445"/>
                  </a:lnTo>
                  <a:lnTo>
                    <a:pt x="1484147" y="52400"/>
                  </a:lnTo>
                  <a:lnTo>
                    <a:pt x="1490599" y="49352"/>
                  </a:lnTo>
                  <a:lnTo>
                    <a:pt x="1495069" y="44424"/>
                  </a:lnTo>
                  <a:lnTo>
                    <a:pt x="1500111" y="30772"/>
                  </a:lnTo>
                  <a:close/>
                </a:path>
              </a:pathLst>
            </a:custGeom>
            <a:solidFill>
              <a:srgbClr val="717176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3EEB6F4C-9EC3-F516-57A5-42123CA7F162}"/>
                </a:ext>
              </a:extLst>
            </p:cNvPr>
            <p:cNvSpPr/>
            <p:nvPr/>
          </p:nvSpPr>
          <p:spPr>
            <a:xfrm>
              <a:off x="598195" y="184924"/>
              <a:ext cx="1518920" cy="332740"/>
            </a:xfrm>
            <a:custGeom>
              <a:avLst/>
              <a:gdLst/>
              <a:ahLst/>
              <a:cxnLst/>
              <a:rect l="l" t="t" r="r" b="b"/>
              <a:pathLst>
                <a:path w="1518920" h="332740">
                  <a:moveTo>
                    <a:pt x="69024" y="34493"/>
                  </a:moveTo>
                  <a:lnTo>
                    <a:pt x="47523" y="2590"/>
                  </a:lnTo>
                  <a:lnTo>
                    <a:pt x="34023" y="0"/>
                  </a:lnTo>
                  <a:lnTo>
                    <a:pt x="27051" y="647"/>
                  </a:lnTo>
                  <a:lnTo>
                    <a:pt x="0" y="34493"/>
                  </a:lnTo>
                  <a:lnTo>
                    <a:pt x="609" y="41579"/>
                  </a:lnTo>
                  <a:lnTo>
                    <a:pt x="27051" y="69265"/>
                  </a:lnTo>
                  <a:lnTo>
                    <a:pt x="34023" y="69900"/>
                  </a:lnTo>
                  <a:lnTo>
                    <a:pt x="41046" y="69265"/>
                  </a:lnTo>
                  <a:lnTo>
                    <a:pt x="68376" y="41579"/>
                  </a:lnTo>
                  <a:lnTo>
                    <a:pt x="69024" y="34493"/>
                  </a:lnTo>
                  <a:close/>
                </a:path>
                <a:path w="1518920" h="332740">
                  <a:moveTo>
                    <a:pt x="1503730" y="113118"/>
                  </a:moveTo>
                  <a:lnTo>
                    <a:pt x="1502600" y="106095"/>
                  </a:lnTo>
                  <a:lnTo>
                    <a:pt x="1499590" y="97878"/>
                  </a:lnTo>
                  <a:lnTo>
                    <a:pt x="1498841" y="96431"/>
                  </a:lnTo>
                  <a:lnTo>
                    <a:pt x="1498485" y="95694"/>
                  </a:lnTo>
                  <a:lnTo>
                    <a:pt x="1475727" y="64274"/>
                  </a:lnTo>
                  <a:lnTo>
                    <a:pt x="1446161" y="39281"/>
                  </a:lnTo>
                  <a:lnTo>
                    <a:pt x="1410995" y="22123"/>
                  </a:lnTo>
                  <a:lnTo>
                    <a:pt x="1371460" y="14236"/>
                  </a:lnTo>
                  <a:lnTo>
                    <a:pt x="1327010" y="17665"/>
                  </a:lnTo>
                  <a:lnTo>
                    <a:pt x="1286598" y="32943"/>
                  </a:lnTo>
                  <a:lnTo>
                    <a:pt x="1252118" y="58356"/>
                  </a:lnTo>
                  <a:lnTo>
                    <a:pt x="1225511" y="92227"/>
                  </a:lnTo>
                  <a:lnTo>
                    <a:pt x="1213307" y="131851"/>
                  </a:lnTo>
                  <a:lnTo>
                    <a:pt x="1215186" y="151904"/>
                  </a:lnTo>
                  <a:lnTo>
                    <a:pt x="1236751" y="186550"/>
                  </a:lnTo>
                  <a:lnTo>
                    <a:pt x="1273289" y="206946"/>
                  </a:lnTo>
                  <a:lnTo>
                    <a:pt x="1314424" y="215328"/>
                  </a:lnTo>
                  <a:lnTo>
                    <a:pt x="1344129" y="216585"/>
                  </a:lnTo>
                  <a:lnTo>
                    <a:pt x="1364691" y="215328"/>
                  </a:lnTo>
                  <a:lnTo>
                    <a:pt x="1384312" y="212432"/>
                  </a:lnTo>
                  <a:lnTo>
                    <a:pt x="1403083" y="207949"/>
                  </a:lnTo>
                  <a:lnTo>
                    <a:pt x="1404277" y="207645"/>
                  </a:lnTo>
                  <a:lnTo>
                    <a:pt x="1405382" y="207289"/>
                  </a:lnTo>
                  <a:lnTo>
                    <a:pt x="1414818" y="204482"/>
                  </a:lnTo>
                  <a:lnTo>
                    <a:pt x="1418755" y="201472"/>
                  </a:lnTo>
                  <a:lnTo>
                    <a:pt x="1421345" y="188125"/>
                  </a:lnTo>
                  <a:lnTo>
                    <a:pt x="1421485" y="187261"/>
                  </a:lnTo>
                  <a:lnTo>
                    <a:pt x="1421942" y="185534"/>
                  </a:lnTo>
                  <a:lnTo>
                    <a:pt x="1427429" y="173609"/>
                  </a:lnTo>
                  <a:lnTo>
                    <a:pt x="1436382" y="164363"/>
                  </a:lnTo>
                  <a:lnTo>
                    <a:pt x="1447927" y="158597"/>
                  </a:lnTo>
                  <a:lnTo>
                    <a:pt x="1461147" y="157124"/>
                  </a:lnTo>
                  <a:lnTo>
                    <a:pt x="1462036" y="157175"/>
                  </a:lnTo>
                  <a:lnTo>
                    <a:pt x="1463662" y="157378"/>
                  </a:lnTo>
                  <a:lnTo>
                    <a:pt x="1474304" y="158330"/>
                  </a:lnTo>
                  <a:lnTo>
                    <a:pt x="1481404" y="157340"/>
                  </a:lnTo>
                  <a:lnTo>
                    <a:pt x="1481810" y="157124"/>
                  </a:lnTo>
                  <a:lnTo>
                    <a:pt x="1486001" y="154914"/>
                  </a:lnTo>
                  <a:lnTo>
                    <a:pt x="1503502" y="119138"/>
                  </a:lnTo>
                  <a:lnTo>
                    <a:pt x="1503730" y="113118"/>
                  </a:lnTo>
                  <a:close/>
                </a:path>
                <a:path w="1518920" h="332740">
                  <a:moveTo>
                    <a:pt x="1518462" y="169633"/>
                  </a:moveTo>
                  <a:lnTo>
                    <a:pt x="1517510" y="155638"/>
                  </a:lnTo>
                  <a:lnTo>
                    <a:pt x="1515389" y="141973"/>
                  </a:lnTo>
                  <a:lnTo>
                    <a:pt x="1512138" y="128676"/>
                  </a:lnTo>
                  <a:lnTo>
                    <a:pt x="1510385" y="137401"/>
                  </a:lnTo>
                  <a:lnTo>
                    <a:pt x="1507921" y="146037"/>
                  </a:lnTo>
                  <a:lnTo>
                    <a:pt x="1504772" y="154571"/>
                  </a:lnTo>
                  <a:lnTo>
                    <a:pt x="1500924" y="162966"/>
                  </a:lnTo>
                  <a:lnTo>
                    <a:pt x="1500035" y="164858"/>
                  </a:lnTo>
                  <a:lnTo>
                    <a:pt x="1497545" y="170776"/>
                  </a:lnTo>
                  <a:lnTo>
                    <a:pt x="1496441" y="176517"/>
                  </a:lnTo>
                  <a:lnTo>
                    <a:pt x="1496339" y="185534"/>
                  </a:lnTo>
                  <a:lnTo>
                    <a:pt x="1496695" y="196723"/>
                  </a:lnTo>
                  <a:lnTo>
                    <a:pt x="1496555" y="198081"/>
                  </a:lnTo>
                  <a:lnTo>
                    <a:pt x="1492618" y="212826"/>
                  </a:lnTo>
                  <a:lnTo>
                    <a:pt x="1483677" y="224497"/>
                  </a:lnTo>
                  <a:lnTo>
                    <a:pt x="1471091" y="231927"/>
                  </a:lnTo>
                  <a:lnTo>
                    <a:pt x="1456169" y="233959"/>
                  </a:lnTo>
                  <a:lnTo>
                    <a:pt x="1455420" y="233908"/>
                  </a:lnTo>
                  <a:lnTo>
                    <a:pt x="1454010" y="233756"/>
                  </a:lnTo>
                  <a:lnTo>
                    <a:pt x="1444155" y="232968"/>
                  </a:lnTo>
                  <a:lnTo>
                    <a:pt x="1437335" y="233502"/>
                  </a:lnTo>
                  <a:lnTo>
                    <a:pt x="1432052" y="235242"/>
                  </a:lnTo>
                  <a:lnTo>
                    <a:pt x="1426832" y="238125"/>
                  </a:lnTo>
                  <a:lnTo>
                    <a:pt x="1424838" y="239306"/>
                  </a:lnTo>
                  <a:lnTo>
                    <a:pt x="1404289" y="249910"/>
                  </a:lnTo>
                  <a:lnTo>
                    <a:pt x="1358696" y="266128"/>
                  </a:lnTo>
                  <a:lnTo>
                    <a:pt x="1308569" y="274624"/>
                  </a:lnTo>
                  <a:lnTo>
                    <a:pt x="1283741" y="275513"/>
                  </a:lnTo>
                  <a:lnTo>
                    <a:pt x="1259674" y="274218"/>
                  </a:lnTo>
                  <a:lnTo>
                    <a:pt x="1236573" y="270852"/>
                  </a:lnTo>
                  <a:lnTo>
                    <a:pt x="1259103" y="294741"/>
                  </a:lnTo>
                  <a:lnTo>
                    <a:pt x="1286103" y="313537"/>
                  </a:lnTo>
                  <a:lnTo>
                    <a:pt x="1316837" y="326402"/>
                  </a:lnTo>
                  <a:lnTo>
                    <a:pt x="1350594" y="332435"/>
                  </a:lnTo>
                  <a:lnTo>
                    <a:pt x="1400708" y="327647"/>
                  </a:lnTo>
                  <a:lnTo>
                    <a:pt x="1445310" y="307911"/>
                  </a:lnTo>
                  <a:lnTo>
                    <a:pt x="1481607" y="275717"/>
                  </a:lnTo>
                  <a:lnTo>
                    <a:pt x="1506575" y="233959"/>
                  </a:lnTo>
                  <a:lnTo>
                    <a:pt x="1518158" y="183896"/>
                  </a:lnTo>
                  <a:lnTo>
                    <a:pt x="1518462" y="169633"/>
                  </a:lnTo>
                  <a:close/>
                </a:path>
              </a:pathLst>
            </a:custGeom>
            <a:solidFill>
              <a:srgbClr val="6BB7D0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</p:grpSp>
      <p:sp>
        <p:nvSpPr>
          <p:cNvPr id="23" name="Google Shape;394;p38">
            <a:extLst>
              <a:ext uri="{FF2B5EF4-FFF2-40B4-BE49-F238E27FC236}">
                <a16:creationId xmlns:a16="http://schemas.microsoft.com/office/drawing/2014/main" id="{B92586DA-0FE2-B5F3-39DB-57C1A224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047" y="6158440"/>
            <a:ext cx="7996595" cy="47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43" tIns="108743" rIns="108743" bIns="108743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89">
                <a:solidFill>
                  <a:srgbClr val="666666"/>
                </a:solidFill>
              </a:rPr>
              <a:t>м. Дніпро,		тел. 0800 306 725</a:t>
            </a:r>
          </a:p>
          <a:p>
            <a:pPr eaLnBrk="1" hangingPunct="1"/>
            <a:r>
              <a:rPr lang="ru-RU" altLang="ru-RU" sz="1189">
                <a:solidFill>
                  <a:srgbClr val="666666"/>
                </a:solidFill>
              </a:rPr>
              <a:t>пр. С. Нігояна, 50. оф.23	email. info@ventalab.ua</a:t>
            </a:r>
          </a:p>
        </p:txBody>
      </p:sp>
      <p:pic>
        <p:nvPicPr>
          <p:cNvPr id="24" name="Google Shape;123;p28">
            <a:extLst>
              <a:ext uri="{FF2B5EF4-FFF2-40B4-BE49-F238E27FC236}">
                <a16:creationId xmlns:a16="http://schemas.microsoft.com/office/drawing/2014/main" id="{2F5BAE85-3684-2925-4787-6B20A1557F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88" y="5983757"/>
            <a:ext cx="2830436" cy="8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66A960-36A2-93A4-4708-8E2F37BCFC7E}"/>
              </a:ext>
            </a:extLst>
          </p:cNvPr>
          <p:cNvSpPr txBox="1"/>
          <p:nvPr/>
        </p:nvSpPr>
        <p:spPr>
          <a:xfrm>
            <a:off x="1602046" y="1023247"/>
            <a:ext cx="4856491" cy="302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3" b="1" dirty="0"/>
              <a:t>Для </a:t>
            </a:r>
            <a:r>
              <a:rPr lang="ru-RU" sz="1903" b="1" dirty="0" err="1"/>
              <a:t>різних</a:t>
            </a:r>
            <a:r>
              <a:rPr lang="ru-RU" sz="1903" b="1" dirty="0"/>
              <a:t> </a:t>
            </a:r>
            <a:r>
              <a:rPr lang="ru-RU" sz="1903" b="1" dirty="0" err="1"/>
              <a:t>зразків</a:t>
            </a:r>
            <a:r>
              <a:rPr lang="ru-RU" sz="1903" b="1" dirty="0"/>
              <a:t> є </a:t>
            </a:r>
            <a:r>
              <a:rPr lang="ru-RU" sz="1903" b="1" dirty="0" err="1"/>
              <a:t>своє</a:t>
            </a:r>
            <a:r>
              <a:rPr lang="ru-RU" sz="1903" b="1" dirty="0"/>
              <a:t> </a:t>
            </a:r>
            <a:r>
              <a:rPr lang="ru-RU" sz="1903" b="1" dirty="0" err="1"/>
              <a:t>програмне</a:t>
            </a:r>
            <a:r>
              <a:rPr lang="ru-RU" sz="1903" b="1" dirty="0"/>
              <a:t> </a:t>
            </a:r>
            <a:r>
              <a:rPr lang="ru-RU" sz="1903" b="1" dirty="0" err="1"/>
              <a:t>забезпечення</a:t>
            </a:r>
            <a:r>
              <a:rPr lang="ru-RU" sz="1903" b="1" dirty="0"/>
              <a:t> для </a:t>
            </a:r>
            <a:r>
              <a:rPr lang="ru-RU" sz="1903" b="1" dirty="0" err="1"/>
              <a:t>досягнення</a:t>
            </a:r>
            <a:r>
              <a:rPr lang="ru-RU" sz="1903" b="1" dirty="0"/>
              <a:t> </a:t>
            </a:r>
            <a:r>
              <a:rPr lang="ru-RU" sz="1903" b="1" dirty="0" err="1"/>
              <a:t>високої</a:t>
            </a:r>
            <a:r>
              <a:rPr lang="ru-RU" sz="1903" b="1" dirty="0"/>
              <a:t> </a:t>
            </a:r>
            <a:r>
              <a:rPr lang="ru-RU" sz="1903" b="1" dirty="0" err="1"/>
              <a:t>ефективності</a:t>
            </a:r>
            <a:r>
              <a:rPr lang="ru-RU" sz="1903" b="1" dirty="0"/>
              <a:t> </a:t>
            </a:r>
            <a:r>
              <a:rPr lang="ru-RU" sz="1903" b="1" dirty="0" err="1"/>
              <a:t>даного</a:t>
            </a:r>
            <a:r>
              <a:rPr lang="ru-RU" sz="1903" b="1" dirty="0"/>
              <a:t> </a:t>
            </a:r>
            <a:r>
              <a:rPr lang="ru-RU" sz="1903" b="1" dirty="0" err="1"/>
              <a:t>обладнання</a:t>
            </a:r>
            <a:r>
              <a:rPr lang="ru-RU" sz="1903" b="1" dirty="0"/>
              <a:t>.</a:t>
            </a:r>
          </a:p>
          <a:p>
            <a:endParaRPr lang="ru-RU" sz="1903" b="1" dirty="0"/>
          </a:p>
          <a:p>
            <a:r>
              <a:rPr lang="ru-RU" sz="1903" b="1" dirty="0"/>
              <a:t>* Об</a:t>
            </a:r>
            <a:r>
              <a:rPr lang="en-US" sz="1903" b="1" dirty="0"/>
              <a:t>’</a:t>
            </a:r>
            <a:r>
              <a:rPr lang="ru-RU" sz="1903" b="1" dirty="0" err="1"/>
              <a:t>єм</a:t>
            </a:r>
            <a:r>
              <a:rPr lang="ru-RU" sz="1903" b="1" dirty="0"/>
              <a:t> </a:t>
            </a:r>
            <a:r>
              <a:rPr lang="ru-RU" sz="1903" b="1" dirty="0" err="1"/>
              <a:t>проби</a:t>
            </a:r>
            <a:r>
              <a:rPr lang="ru-RU" sz="1903" b="1" dirty="0"/>
              <a:t>: </a:t>
            </a:r>
            <a:r>
              <a:rPr lang="en-US" sz="1903" b="1" dirty="0"/>
              <a:t>27</a:t>
            </a:r>
            <a:r>
              <a:rPr lang="ru-RU" sz="1903" b="1" dirty="0"/>
              <a:t> см³ </a:t>
            </a:r>
            <a:r>
              <a:rPr lang="en-US" sz="1903" b="1" dirty="0"/>
              <a:t>(</a:t>
            </a:r>
            <a:r>
              <a:rPr lang="en-US" sz="1903" b="1" dirty="0">
                <a:solidFill>
                  <a:srgbClr val="C00000"/>
                </a:solidFill>
              </a:rPr>
              <a:t>15-27 </a:t>
            </a:r>
            <a:r>
              <a:rPr lang="uk-UA" sz="1903" b="1" dirty="0">
                <a:solidFill>
                  <a:srgbClr val="C00000"/>
                </a:solidFill>
              </a:rPr>
              <a:t>г </a:t>
            </a:r>
            <a:r>
              <a:rPr lang="uk-UA" sz="1903" b="1" dirty="0"/>
              <a:t>зразка)</a:t>
            </a:r>
            <a:r>
              <a:rPr lang="en-US" sz="1903" b="1" dirty="0"/>
              <a:t> </a:t>
            </a:r>
            <a:r>
              <a:rPr lang="ru-RU" sz="1903" b="1" dirty="0" err="1"/>
              <a:t>або</a:t>
            </a:r>
            <a:r>
              <a:rPr lang="ru-RU" sz="1903" b="1" dirty="0"/>
              <a:t> </a:t>
            </a:r>
            <a:r>
              <a:rPr lang="ru-RU" sz="1903" b="1" dirty="0" err="1"/>
              <a:t>одн</a:t>
            </a:r>
            <a:r>
              <a:rPr lang="en-US" sz="1903" b="1" dirty="0"/>
              <a:t>e</a:t>
            </a:r>
            <a:r>
              <a:rPr lang="ru-RU" sz="1903" b="1" dirty="0"/>
              <a:t> </a:t>
            </a:r>
            <a:r>
              <a:rPr lang="ru-RU" sz="1903" b="1" dirty="0" err="1"/>
              <a:t>зернятко</a:t>
            </a:r>
            <a:r>
              <a:rPr lang="ru-RU" sz="1903" b="1" dirty="0"/>
              <a:t> (</a:t>
            </a:r>
            <a:r>
              <a:rPr lang="ru-RU" sz="1903" b="1" dirty="0" err="1"/>
              <a:t>опціонально</a:t>
            </a:r>
            <a:r>
              <a:rPr lang="ru-RU" sz="1903" b="1" dirty="0"/>
              <a:t>)</a:t>
            </a:r>
          </a:p>
          <a:p>
            <a:r>
              <a:rPr lang="ru-RU" sz="1903" b="1" dirty="0"/>
              <a:t>*</a:t>
            </a:r>
            <a:r>
              <a:rPr lang="ru-RU" sz="1903" b="1" u="sng" dirty="0"/>
              <a:t> </a:t>
            </a:r>
            <a:r>
              <a:rPr lang="ru-RU" sz="1903" b="1" u="sng" dirty="0" err="1"/>
              <a:t>Неруйнівний</a:t>
            </a:r>
            <a:r>
              <a:rPr lang="ru-RU" sz="1903" b="1" u="sng" dirty="0"/>
              <a:t> </a:t>
            </a:r>
            <a:r>
              <a:rPr lang="ru-RU" sz="1903" b="1" dirty="0"/>
              <a:t>контроль.</a:t>
            </a:r>
          </a:p>
          <a:p>
            <a:r>
              <a:rPr lang="ru-RU" sz="1903" b="1" dirty="0"/>
              <a:t>* </a:t>
            </a:r>
            <a:r>
              <a:rPr lang="ru-RU" sz="1903" b="1" dirty="0" err="1"/>
              <a:t>Швидкий</a:t>
            </a:r>
            <a:r>
              <a:rPr lang="ru-RU" sz="1903" b="1" dirty="0"/>
              <a:t> результат </a:t>
            </a:r>
            <a:r>
              <a:rPr lang="ru-RU" sz="1903" b="1" dirty="0">
                <a:solidFill>
                  <a:srgbClr val="C00000"/>
                </a:solidFill>
              </a:rPr>
              <a:t>≤ 4 сек.</a:t>
            </a:r>
          </a:p>
          <a:p>
            <a:r>
              <a:rPr lang="ru-RU" sz="1903" b="1" dirty="0"/>
              <a:t>* Не </a:t>
            </a:r>
            <a:r>
              <a:rPr lang="ru-RU" sz="1903" b="1" dirty="0" err="1"/>
              <a:t>потрібна</a:t>
            </a:r>
            <a:r>
              <a:rPr lang="ru-RU" sz="1903" b="1" dirty="0"/>
              <a:t> </a:t>
            </a:r>
            <a:r>
              <a:rPr lang="ru-RU" sz="1903" b="1" dirty="0" err="1"/>
              <a:t>пробопідготовка</a:t>
            </a:r>
            <a:r>
              <a:rPr lang="ru-RU" sz="1903" b="1" dirty="0"/>
              <a:t>.</a:t>
            </a:r>
          </a:p>
          <a:p>
            <a:r>
              <a:rPr lang="ru-RU" sz="1903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903" b="1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Зрозуміле</a:t>
            </a:r>
            <a:r>
              <a:rPr lang="ru-RU" sz="190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3" b="1" dirty="0" err="1">
                <a:latin typeface="Arial" panose="020B0604020202020204" pitchFamily="34" charset="0"/>
                <a:cs typeface="Arial" panose="020B0604020202020204" pitchFamily="34" charset="0"/>
              </a:rPr>
              <a:t>інтуїтивне</a:t>
            </a:r>
            <a:r>
              <a:rPr lang="ru-RU" sz="1903" b="1" dirty="0">
                <a:latin typeface="Arial" panose="020B0604020202020204" pitchFamily="34" charset="0"/>
                <a:cs typeface="Arial" panose="020B0604020202020204" pitchFamily="34" charset="0"/>
              </a:rPr>
              <a:t> меню дисплея</a:t>
            </a:r>
            <a:r>
              <a:rPr lang="ru-RU" sz="190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A4395-8F57-9997-8BB7-5A3E47D6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56" y="886202"/>
            <a:ext cx="4194898" cy="25427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D9C74C-9B9A-833D-F55E-F1405EAE05A9}"/>
              </a:ext>
            </a:extLst>
          </p:cNvPr>
          <p:cNvSpPr txBox="1"/>
          <p:nvPr/>
        </p:nvSpPr>
        <p:spPr>
          <a:xfrm>
            <a:off x="1383013" y="4405588"/>
            <a:ext cx="9206941" cy="95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2529" algn="r"/>
            <a:r>
              <a:rPr lang="ru-RU" sz="2141" b="1" u="sng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2141" b="1" u="sng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41" b="1" u="sng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903" b="1" u="sng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риладу</a:t>
            </a:r>
            <a:r>
              <a:rPr lang="ru-RU" sz="1903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SLK-200 </a:t>
            </a:r>
            <a:r>
              <a:rPr lang="uk-UA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блок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постійними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магнітами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частотні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котушки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керуюча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електроніка</a:t>
            </a:r>
            <a:endParaRPr lang="ru-RU" sz="214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2529"/>
            <a:endParaRPr lang="ru-RU" sz="1308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BE4E20-9B93-BC80-EC28-C17C1722D667}"/>
              </a:ext>
            </a:extLst>
          </p:cNvPr>
          <p:cNvSpPr txBox="1"/>
          <p:nvPr/>
        </p:nvSpPr>
        <p:spPr>
          <a:xfrm>
            <a:off x="1838788" y="5282014"/>
            <a:ext cx="8514424" cy="95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2529" algn="r"/>
            <a:r>
              <a:rPr lang="ru-RU" sz="2141" b="1" u="sng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Тримачі</a:t>
            </a:r>
            <a:r>
              <a:rPr lang="ru-RU" sz="2141" b="1" u="sng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41" b="1" u="sng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зразків</a:t>
            </a:r>
            <a:r>
              <a:rPr lang="ru-RU" sz="2141" b="1" u="sng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Кювети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пробірки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скляні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запечатаним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дном), 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тефлонові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141" b="1" dirty="0" err="1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перфороване</a:t>
            </a:r>
            <a:r>
              <a:rPr lang="ru-RU" sz="2141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дно)</a:t>
            </a:r>
            <a:endParaRPr lang="ru-RU" sz="214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2529" algn="r"/>
            <a:endParaRPr lang="ru-RU" sz="1308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1F0DDFD4-A69E-6E39-8921-E015FB42212F}"/>
              </a:ext>
            </a:extLst>
          </p:cNvPr>
          <p:cNvSpPr txBox="1">
            <a:spLocks/>
          </p:cNvSpPr>
          <p:nvPr/>
        </p:nvSpPr>
        <p:spPr>
          <a:xfrm>
            <a:off x="5235049" y="32190"/>
            <a:ext cx="5354905" cy="454605"/>
          </a:xfrm>
          <a:prstGeom prst="rect">
            <a:avLst/>
          </a:prstGeom>
          <a:solidFill>
            <a:schemeClr val="accent5">
              <a:lumMod val="75000"/>
              <a:alpha val="61000"/>
            </a:schemeClr>
          </a:solidFill>
        </p:spPr>
        <p:txBody>
          <a:bodyPr vert="horz" wrap="square" lIns="0" tIns="15106" rIns="0" bIns="0" rtlCol="0">
            <a:spAutoFit/>
          </a:bodyPr>
          <a:lstStyle>
            <a:lvl1pPr>
              <a:defRPr sz="2400" b="0" i="0">
                <a:solidFill>
                  <a:srgbClr val="FCFCF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5105" algn="ctr">
              <a:spcBef>
                <a:spcPts val="119"/>
              </a:spcBef>
            </a:pPr>
            <a:r>
              <a:rPr lang="uk-UA" sz="2855" spc="-6" dirty="0"/>
              <a:t>Технічний опис</a:t>
            </a:r>
            <a:endParaRPr lang="ru-RU" sz="2855" spc="-6" dirty="0"/>
          </a:p>
        </p:txBody>
      </p:sp>
    </p:spTree>
    <p:extLst>
      <p:ext uri="{BB962C8B-B14F-4D97-AF65-F5344CB8AC3E}">
        <p14:creationId xmlns:p14="http://schemas.microsoft.com/office/powerpoint/2010/main" val="13189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3;p49">
            <a:extLst>
              <a:ext uri="{FF2B5EF4-FFF2-40B4-BE49-F238E27FC236}">
                <a16:creationId xmlns:a16="http://schemas.microsoft.com/office/drawing/2014/main" id="{09411FAA-FC91-ACDD-D47D-A6AC6FCC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322" y="129613"/>
            <a:ext cx="4947126" cy="127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048" tIns="53524" rIns="107048" bIns="53524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758" b="1" u="sng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sym typeface="Verdana" panose="020B0604030504040204" pitchFamily="34" charset="0"/>
              </a:rPr>
              <a:t>КЛІЄНТИ:</a:t>
            </a:r>
            <a:endParaRPr lang="ru-RU" altLang="ru-RU" sz="4758" u="sng" dirty="0">
              <a:ln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52483368-7B00-29FB-3F39-D10E9F41F211}"/>
              </a:ext>
            </a:extLst>
          </p:cNvPr>
          <p:cNvGrpSpPr/>
          <p:nvPr/>
        </p:nvGrpSpPr>
        <p:grpSpPr>
          <a:xfrm>
            <a:off x="1473647" y="47635"/>
            <a:ext cx="4147443" cy="917272"/>
            <a:chOff x="0" y="-3"/>
            <a:chExt cx="2905125" cy="622300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964D05CC-6BFF-F00A-B4D3-EE9405BB8991}"/>
                </a:ext>
              </a:extLst>
            </p:cNvPr>
            <p:cNvSpPr/>
            <p:nvPr/>
          </p:nvSpPr>
          <p:spPr>
            <a:xfrm>
              <a:off x="0" y="-3"/>
              <a:ext cx="2905125" cy="622300"/>
            </a:xfrm>
            <a:custGeom>
              <a:avLst/>
              <a:gdLst/>
              <a:ahLst/>
              <a:cxnLst/>
              <a:rect l="l" t="t" r="r" b="b"/>
              <a:pathLst>
                <a:path w="2905125" h="622300">
                  <a:moveTo>
                    <a:pt x="2438577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2904794" y="622300"/>
                  </a:lnTo>
                  <a:lnTo>
                    <a:pt x="243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2E39CD82-E384-7BC1-4A57-F2C1B48368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869" y="466450"/>
              <a:ext cx="1494574" cy="65519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8C72F7A5-DCB5-E600-60D5-B1E18FC8D77C}"/>
                </a:ext>
              </a:extLst>
            </p:cNvPr>
            <p:cNvSpPr/>
            <p:nvPr/>
          </p:nvSpPr>
          <p:spPr>
            <a:xfrm>
              <a:off x="149288" y="184581"/>
              <a:ext cx="1500505" cy="216535"/>
            </a:xfrm>
            <a:custGeom>
              <a:avLst/>
              <a:gdLst/>
              <a:ahLst/>
              <a:cxnLst/>
              <a:rect l="l" t="t" r="r" b="b"/>
              <a:pathLst>
                <a:path w="1500505" h="216535">
                  <a:moveTo>
                    <a:pt x="209245" y="146875"/>
                  </a:moveTo>
                  <a:lnTo>
                    <a:pt x="190042" y="100088"/>
                  </a:lnTo>
                  <a:lnTo>
                    <a:pt x="144195" y="80302"/>
                  </a:lnTo>
                  <a:lnTo>
                    <a:pt x="61976" y="80302"/>
                  </a:lnTo>
                  <a:lnTo>
                    <a:pt x="58712" y="79006"/>
                  </a:lnTo>
                  <a:lnTo>
                    <a:pt x="53822" y="74028"/>
                  </a:lnTo>
                  <a:lnTo>
                    <a:pt x="52578" y="71043"/>
                  </a:lnTo>
                  <a:lnTo>
                    <a:pt x="52578" y="58559"/>
                  </a:lnTo>
                  <a:lnTo>
                    <a:pt x="57035" y="54063"/>
                  </a:lnTo>
                  <a:lnTo>
                    <a:pt x="177584" y="54051"/>
                  </a:lnTo>
                  <a:lnTo>
                    <a:pt x="187769" y="51955"/>
                  </a:lnTo>
                  <a:lnTo>
                    <a:pt x="196113" y="46240"/>
                  </a:lnTo>
                  <a:lnTo>
                    <a:pt x="201739" y="37795"/>
                  </a:lnTo>
                  <a:lnTo>
                    <a:pt x="203809" y="27470"/>
                  </a:lnTo>
                  <a:lnTo>
                    <a:pt x="201739" y="17132"/>
                  </a:lnTo>
                  <a:lnTo>
                    <a:pt x="196100" y="8661"/>
                  </a:lnTo>
                  <a:lnTo>
                    <a:pt x="187769" y="2959"/>
                  </a:lnTo>
                  <a:lnTo>
                    <a:pt x="177584" y="952"/>
                  </a:lnTo>
                  <a:lnTo>
                    <a:pt x="65887" y="952"/>
                  </a:lnTo>
                  <a:lnTo>
                    <a:pt x="29451" y="12115"/>
                  </a:lnTo>
                  <a:lnTo>
                    <a:pt x="4940" y="42379"/>
                  </a:lnTo>
                  <a:lnTo>
                    <a:pt x="139" y="67525"/>
                  </a:lnTo>
                  <a:lnTo>
                    <a:pt x="1346" y="80835"/>
                  </a:lnTo>
                  <a:lnTo>
                    <a:pt x="29451" y="122656"/>
                  </a:lnTo>
                  <a:lnTo>
                    <a:pt x="65887" y="133388"/>
                  </a:lnTo>
                  <a:lnTo>
                    <a:pt x="147167" y="133388"/>
                  </a:lnTo>
                  <a:lnTo>
                    <a:pt x="150012" y="134785"/>
                  </a:lnTo>
                  <a:lnTo>
                    <a:pt x="155435" y="140258"/>
                  </a:lnTo>
                  <a:lnTo>
                    <a:pt x="156794" y="143357"/>
                  </a:lnTo>
                  <a:lnTo>
                    <a:pt x="156794" y="150368"/>
                  </a:lnTo>
                  <a:lnTo>
                    <a:pt x="155435" y="153352"/>
                  </a:lnTo>
                  <a:lnTo>
                    <a:pt x="150025" y="158369"/>
                  </a:lnTo>
                  <a:lnTo>
                    <a:pt x="147167" y="159600"/>
                  </a:lnTo>
                  <a:lnTo>
                    <a:pt x="26593" y="159639"/>
                  </a:lnTo>
                  <a:lnTo>
                    <a:pt x="16256" y="161759"/>
                  </a:lnTo>
                  <a:lnTo>
                    <a:pt x="7797" y="167525"/>
                  </a:lnTo>
                  <a:lnTo>
                    <a:pt x="2095" y="176085"/>
                  </a:lnTo>
                  <a:lnTo>
                    <a:pt x="0" y="186550"/>
                  </a:lnTo>
                  <a:lnTo>
                    <a:pt x="2095" y="197015"/>
                  </a:lnTo>
                  <a:lnTo>
                    <a:pt x="7797" y="205562"/>
                  </a:lnTo>
                  <a:lnTo>
                    <a:pt x="16256" y="211340"/>
                  </a:lnTo>
                  <a:lnTo>
                    <a:pt x="26593" y="213461"/>
                  </a:lnTo>
                  <a:lnTo>
                    <a:pt x="144195" y="213461"/>
                  </a:lnTo>
                  <a:lnTo>
                    <a:pt x="190042" y="194005"/>
                  </a:lnTo>
                  <a:lnTo>
                    <a:pt x="208051" y="160197"/>
                  </a:lnTo>
                  <a:lnTo>
                    <a:pt x="209245" y="146875"/>
                  </a:lnTo>
                  <a:close/>
                </a:path>
                <a:path w="1500505" h="216535">
                  <a:moveTo>
                    <a:pt x="433832" y="80238"/>
                  </a:moveTo>
                  <a:lnTo>
                    <a:pt x="420966" y="36766"/>
                  </a:lnTo>
                  <a:lnTo>
                    <a:pt x="385610" y="6731"/>
                  </a:lnTo>
                  <a:lnTo>
                    <a:pt x="382117" y="5664"/>
                  </a:lnTo>
                  <a:lnTo>
                    <a:pt x="382117" y="73482"/>
                  </a:lnTo>
                  <a:lnTo>
                    <a:pt x="382117" y="88480"/>
                  </a:lnTo>
                  <a:lnTo>
                    <a:pt x="379501" y="94703"/>
                  </a:lnTo>
                  <a:lnTo>
                    <a:pt x="369176" y="104660"/>
                  </a:lnTo>
                  <a:lnTo>
                    <a:pt x="362889" y="107175"/>
                  </a:lnTo>
                  <a:lnTo>
                    <a:pt x="277088" y="107175"/>
                  </a:lnTo>
                  <a:lnTo>
                    <a:pt x="277088" y="54000"/>
                  </a:lnTo>
                  <a:lnTo>
                    <a:pt x="362889" y="54000"/>
                  </a:lnTo>
                  <a:lnTo>
                    <a:pt x="369176" y="56642"/>
                  </a:lnTo>
                  <a:lnTo>
                    <a:pt x="379501" y="67094"/>
                  </a:lnTo>
                  <a:lnTo>
                    <a:pt x="382117" y="73482"/>
                  </a:lnTo>
                  <a:lnTo>
                    <a:pt x="382117" y="5664"/>
                  </a:lnTo>
                  <a:lnTo>
                    <a:pt x="371144" y="2311"/>
                  </a:lnTo>
                  <a:lnTo>
                    <a:pt x="355473" y="825"/>
                  </a:lnTo>
                  <a:lnTo>
                    <a:pt x="250850" y="825"/>
                  </a:lnTo>
                  <a:lnTo>
                    <a:pt x="240626" y="2921"/>
                  </a:lnTo>
                  <a:lnTo>
                    <a:pt x="232270" y="8623"/>
                  </a:lnTo>
                  <a:lnTo>
                    <a:pt x="226644" y="17068"/>
                  </a:lnTo>
                  <a:lnTo>
                    <a:pt x="224586" y="27419"/>
                  </a:lnTo>
                  <a:lnTo>
                    <a:pt x="224586" y="188048"/>
                  </a:lnTo>
                  <a:lnTo>
                    <a:pt x="226656" y="198310"/>
                  </a:lnTo>
                  <a:lnTo>
                    <a:pt x="232295" y="206768"/>
                  </a:lnTo>
                  <a:lnTo>
                    <a:pt x="240652" y="212496"/>
                  </a:lnTo>
                  <a:lnTo>
                    <a:pt x="250850" y="214604"/>
                  </a:lnTo>
                  <a:lnTo>
                    <a:pt x="261035" y="212521"/>
                  </a:lnTo>
                  <a:lnTo>
                    <a:pt x="269417" y="206819"/>
                  </a:lnTo>
                  <a:lnTo>
                    <a:pt x="275082" y="198374"/>
                  </a:lnTo>
                  <a:lnTo>
                    <a:pt x="277177" y="188048"/>
                  </a:lnTo>
                  <a:lnTo>
                    <a:pt x="277177" y="160350"/>
                  </a:lnTo>
                  <a:lnTo>
                    <a:pt x="355473" y="160350"/>
                  </a:lnTo>
                  <a:lnTo>
                    <a:pt x="398868" y="147281"/>
                  </a:lnTo>
                  <a:lnTo>
                    <a:pt x="428117" y="111302"/>
                  </a:lnTo>
                  <a:lnTo>
                    <a:pt x="429298" y="107175"/>
                  </a:lnTo>
                  <a:lnTo>
                    <a:pt x="432396" y="96418"/>
                  </a:lnTo>
                  <a:lnTo>
                    <a:pt x="433832" y="80238"/>
                  </a:lnTo>
                  <a:close/>
                </a:path>
                <a:path w="1500505" h="216535">
                  <a:moveTo>
                    <a:pt x="509993" y="77927"/>
                  </a:moveTo>
                  <a:lnTo>
                    <a:pt x="496709" y="83400"/>
                  </a:lnTo>
                  <a:lnTo>
                    <a:pt x="483425" y="85229"/>
                  </a:lnTo>
                  <a:lnTo>
                    <a:pt x="470141" y="83400"/>
                  </a:lnTo>
                  <a:lnTo>
                    <a:pt x="456844" y="77927"/>
                  </a:lnTo>
                  <a:lnTo>
                    <a:pt x="456869" y="189852"/>
                  </a:lnTo>
                  <a:lnTo>
                    <a:pt x="459041" y="200177"/>
                  </a:lnTo>
                  <a:lnTo>
                    <a:pt x="464769" y="208610"/>
                  </a:lnTo>
                  <a:lnTo>
                    <a:pt x="473163" y="214299"/>
                  </a:lnTo>
                  <a:lnTo>
                    <a:pt x="483387" y="216395"/>
                  </a:lnTo>
                  <a:lnTo>
                    <a:pt x="493649" y="214299"/>
                  </a:lnTo>
                  <a:lnTo>
                    <a:pt x="502069" y="208610"/>
                  </a:lnTo>
                  <a:lnTo>
                    <a:pt x="507809" y="200177"/>
                  </a:lnTo>
                  <a:lnTo>
                    <a:pt x="509993" y="189852"/>
                  </a:lnTo>
                  <a:lnTo>
                    <a:pt x="509993" y="77927"/>
                  </a:lnTo>
                  <a:close/>
                </a:path>
                <a:path w="1500505" h="216535">
                  <a:moveTo>
                    <a:pt x="739000" y="107632"/>
                  </a:moveTo>
                  <a:lnTo>
                    <a:pt x="731240" y="66713"/>
                  </a:lnTo>
                  <a:lnTo>
                    <a:pt x="707961" y="31851"/>
                  </a:lnTo>
                  <a:lnTo>
                    <a:pt x="673811" y="7962"/>
                  </a:lnTo>
                  <a:lnTo>
                    <a:pt x="633476" y="0"/>
                  </a:lnTo>
                  <a:lnTo>
                    <a:pt x="612241" y="1993"/>
                  </a:lnTo>
                  <a:lnTo>
                    <a:pt x="574624" y="17919"/>
                  </a:lnTo>
                  <a:lnTo>
                    <a:pt x="544690" y="48514"/>
                  </a:lnTo>
                  <a:lnTo>
                    <a:pt x="529170" y="86410"/>
                  </a:lnTo>
                  <a:lnTo>
                    <a:pt x="527227" y="107632"/>
                  </a:lnTo>
                  <a:lnTo>
                    <a:pt x="527227" y="189839"/>
                  </a:lnTo>
                  <a:lnTo>
                    <a:pt x="529297" y="200126"/>
                  </a:lnTo>
                  <a:lnTo>
                    <a:pt x="534936" y="208559"/>
                  </a:lnTo>
                  <a:lnTo>
                    <a:pt x="543267" y="214274"/>
                  </a:lnTo>
                  <a:lnTo>
                    <a:pt x="553427" y="216382"/>
                  </a:lnTo>
                  <a:lnTo>
                    <a:pt x="563740" y="214287"/>
                  </a:lnTo>
                  <a:lnTo>
                    <a:pt x="572312" y="208597"/>
                  </a:lnTo>
                  <a:lnTo>
                    <a:pt x="578180" y="200164"/>
                  </a:lnTo>
                  <a:lnTo>
                    <a:pt x="580351" y="189839"/>
                  </a:lnTo>
                  <a:lnTo>
                    <a:pt x="580351" y="107632"/>
                  </a:lnTo>
                  <a:lnTo>
                    <a:pt x="581304" y="97040"/>
                  </a:lnTo>
                  <a:lnTo>
                    <a:pt x="603821" y="62763"/>
                  </a:lnTo>
                  <a:lnTo>
                    <a:pt x="633476" y="53822"/>
                  </a:lnTo>
                  <a:lnTo>
                    <a:pt x="643953" y="54813"/>
                  </a:lnTo>
                  <a:lnTo>
                    <a:pt x="677786" y="78079"/>
                  </a:lnTo>
                  <a:lnTo>
                    <a:pt x="686638" y="107632"/>
                  </a:lnTo>
                  <a:lnTo>
                    <a:pt x="686638" y="187680"/>
                  </a:lnTo>
                  <a:lnTo>
                    <a:pt x="688594" y="198615"/>
                  </a:lnTo>
                  <a:lnTo>
                    <a:pt x="694004" y="207759"/>
                  </a:lnTo>
                  <a:lnTo>
                    <a:pt x="702271" y="214045"/>
                  </a:lnTo>
                  <a:lnTo>
                    <a:pt x="712787" y="216382"/>
                  </a:lnTo>
                  <a:lnTo>
                    <a:pt x="722972" y="214287"/>
                  </a:lnTo>
                  <a:lnTo>
                    <a:pt x="731304" y="208597"/>
                  </a:lnTo>
                  <a:lnTo>
                    <a:pt x="736930" y="200164"/>
                  </a:lnTo>
                  <a:lnTo>
                    <a:pt x="739000" y="189839"/>
                  </a:lnTo>
                  <a:lnTo>
                    <a:pt x="739000" y="107632"/>
                  </a:lnTo>
                  <a:close/>
                </a:path>
                <a:path w="1500505" h="216535">
                  <a:moveTo>
                    <a:pt x="946670" y="216408"/>
                  </a:moveTo>
                  <a:lnTo>
                    <a:pt x="929995" y="207149"/>
                  </a:lnTo>
                  <a:lnTo>
                    <a:pt x="915098" y="195351"/>
                  </a:lnTo>
                  <a:lnTo>
                    <a:pt x="902296" y="181292"/>
                  </a:lnTo>
                  <a:lnTo>
                    <a:pt x="891882" y="165277"/>
                  </a:lnTo>
                  <a:lnTo>
                    <a:pt x="809485" y="165277"/>
                  </a:lnTo>
                  <a:lnTo>
                    <a:pt x="807034" y="164287"/>
                  </a:lnTo>
                  <a:lnTo>
                    <a:pt x="803097" y="160439"/>
                  </a:lnTo>
                  <a:lnTo>
                    <a:pt x="802132" y="158076"/>
                  </a:lnTo>
                  <a:lnTo>
                    <a:pt x="802132" y="27292"/>
                  </a:lnTo>
                  <a:lnTo>
                    <a:pt x="800074" y="16992"/>
                  </a:lnTo>
                  <a:lnTo>
                    <a:pt x="794461" y="8585"/>
                  </a:lnTo>
                  <a:lnTo>
                    <a:pt x="786155" y="2921"/>
                  </a:lnTo>
                  <a:lnTo>
                    <a:pt x="775982" y="838"/>
                  </a:lnTo>
                  <a:lnTo>
                    <a:pt x="765835" y="2921"/>
                  </a:lnTo>
                  <a:lnTo>
                    <a:pt x="757542" y="8585"/>
                  </a:lnTo>
                  <a:lnTo>
                    <a:pt x="751941" y="16992"/>
                  </a:lnTo>
                  <a:lnTo>
                    <a:pt x="749884" y="27292"/>
                  </a:lnTo>
                  <a:lnTo>
                    <a:pt x="749884" y="155282"/>
                  </a:lnTo>
                  <a:lnTo>
                    <a:pt x="768261" y="198399"/>
                  </a:lnTo>
                  <a:lnTo>
                    <a:pt x="812304" y="216408"/>
                  </a:lnTo>
                  <a:lnTo>
                    <a:pt x="946670" y="216408"/>
                  </a:lnTo>
                  <a:close/>
                </a:path>
                <a:path w="1500505" h="216535">
                  <a:moveTo>
                    <a:pt x="1103845" y="108750"/>
                  </a:moveTo>
                  <a:lnTo>
                    <a:pt x="1096086" y="67843"/>
                  </a:lnTo>
                  <a:lnTo>
                    <a:pt x="1072807" y="32969"/>
                  </a:lnTo>
                  <a:lnTo>
                    <a:pt x="1051509" y="16268"/>
                  </a:lnTo>
                  <a:lnTo>
                    <a:pt x="1051509" y="108750"/>
                  </a:lnTo>
                  <a:lnTo>
                    <a:pt x="1050518" y="119684"/>
                  </a:lnTo>
                  <a:lnTo>
                    <a:pt x="1027531" y="153847"/>
                  </a:lnTo>
                  <a:lnTo>
                    <a:pt x="998347" y="162585"/>
                  </a:lnTo>
                  <a:lnTo>
                    <a:pt x="987552" y="161620"/>
                  </a:lnTo>
                  <a:lnTo>
                    <a:pt x="953833" y="138823"/>
                  </a:lnTo>
                  <a:lnTo>
                    <a:pt x="945184" y="108750"/>
                  </a:lnTo>
                  <a:lnTo>
                    <a:pt x="946137" y="98158"/>
                  </a:lnTo>
                  <a:lnTo>
                    <a:pt x="968667" y="63893"/>
                  </a:lnTo>
                  <a:lnTo>
                    <a:pt x="998347" y="54952"/>
                  </a:lnTo>
                  <a:lnTo>
                    <a:pt x="1008824" y="55943"/>
                  </a:lnTo>
                  <a:lnTo>
                    <a:pt x="1042631" y="79222"/>
                  </a:lnTo>
                  <a:lnTo>
                    <a:pt x="1051509" y="108750"/>
                  </a:lnTo>
                  <a:lnTo>
                    <a:pt x="1051509" y="16268"/>
                  </a:lnTo>
                  <a:lnTo>
                    <a:pt x="1038656" y="9093"/>
                  </a:lnTo>
                  <a:lnTo>
                    <a:pt x="1019276" y="3124"/>
                  </a:lnTo>
                  <a:lnTo>
                    <a:pt x="998347" y="1130"/>
                  </a:lnTo>
                  <a:lnTo>
                    <a:pt x="977099" y="3124"/>
                  </a:lnTo>
                  <a:lnTo>
                    <a:pt x="939495" y="19050"/>
                  </a:lnTo>
                  <a:lnTo>
                    <a:pt x="909561" y="49657"/>
                  </a:lnTo>
                  <a:lnTo>
                    <a:pt x="894054" y="87541"/>
                  </a:lnTo>
                  <a:lnTo>
                    <a:pt x="892124" y="108750"/>
                  </a:lnTo>
                  <a:lnTo>
                    <a:pt x="894054" y="130289"/>
                  </a:lnTo>
                  <a:lnTo>
                    <a:pt x="909561" y="168363"/>
                  </a:lnTo>
                  <a:lnTo>
                    <a:pt x="939495" y="198678"/>
                  </a:lnTo>
                  <a:lnTo>
                    <a:pt x="977099" y="214414"/>
                  </a:lnTo>
                  <a:lnTo>
                    <a:pt x="998347" y="216382"/>
                  </a:lnTo>
                  <a:lnTo>
                    <a:pt x="1019276" y="214414"/>
                  </a:lnTo>
                  <a:lnTo>
                    <a:pt x="1056500" y="198678"/>
                  </a:lnTo>
                  <a:lnTo>
                    <a:pt x="1086383" y="168363"/>
                  </a:lnTo>
                  <a:lnTo>
                    <a:pt x="1101902" y="130289"/>
                  </a:lnTo>
                  <a:lnTo>
                    <a:pt x="1103845" y="108750"/>
                  </a:lnTo>
                  <a:close/>
                </a:path>
                <a:path w="1500505" h="216535">
                  <a:moveTo>
                    <a:pt x="1297292" y="28041"/>
                  </a:moveTo>
                  <a:lnTo>
                    <a:pt x="1295196" y="17564"/>
                  </a:lnTo>
                  <a:lnTo>
                    <a:pt x="1289494" y="9017"/>
                  </a:lnTo>
                  <a:lnTo>
                    <a:pt x="1281049" y="3251"/>
                  </a:lnTo>
                  <a:lnTo>
                    <a:pt x="1270723" y="1130"/>
                  </a:lnTo>
                  <a:lnTo>
                    <a:pt x="1221346" y="1130"/>
                  </a:lnTo>
                  <a:lnTo>
                    <a:pt x="1180465" y="9105"/>
                  </a:lnTo>
                  <a:lnTo>
                    <a:pt x="1146149" y="32994"/>
                  </a:lnTo>
                  <a:lnTo>
                    <a:pt x="1122832" y="67843"/>
                  </a:lnTo>
                  <a:lnTo>
                    <a:pt x="1115047" y="108762"/>
                  </a:lnTo>
                  <a:lnTo>
                    <a:pt x="1116990" y="130289"/>
                  </a:lnTo>
                  <a:lnTo>
                    <a:pt x="1132547" y="168376"/>
                  </a:lnTo>
                  <a:lnTo>
                    <a:pt x="1162507" y="198691"/>
                  </a:lnTo>
                  <a:lnTo>
                    <a:pt x="1200111" y="214426"/>
                  </a:lnTo>
                  <a:lnTo>
                    <a:pt x="1270723" y="216408"/>
                  </a:lnTo>
                  <a:lnTo>
                    <a:pt x="1281049" y="214287"/>
                  </a:lnTo>
                  <a:lnTo>
                    <a:pt x="1289494" y="208521"/>
                  </a:lnTo>
                  <a:lnTo>
                    <a:pt x="1295196" y="199961"/>
                  </a:lnTo>
                  <a:lnTo>
                    <a:pt x="1297292" y="189484"/>
                  </a:lnTo>
                  <a:lnTo>
                    <a:pt x="1295196" y="179006"/>
                  </a:lnTo>
                  <a:lnTo>
                    <a:pt x="1289494" y="170459"/>
                  </a:lnTo>
                  <a:lnTo>
                    <a:pt x="1281049" y="164693"/>
                  </a:lnTo>
                  <a:lnTo>
                    <a:pt x="1270723" y="162585"/>
                  </a:lnTo>
                  <a:lnTo>
                    <a:pt x="1221346" y="162585"/>
                  </a:lnTo>
                  <a:lnTo>
                    <a:pt x="1210564" y="161620"/>
                  </a:lnTo>
                  <a:lnTo>
                    <a:pt x="1176845" y="138836"/>
                  </a:lnTo>
                  <a:lnTo>
                    <a:pt x="1168196" y="108762"/>
                  </a:lnTo>
                  <a:lnTo>
                    <a:pt x="1169162" y="98171"/>
                  </a:lnTo>
                  <a:lnTo>
                    <a:pt x="1191679" y="63893"/>
                  </a:lnTo>
                  <a:lnTo>
                    <a:pt x="1221346" y="54940"/>
                  </a:lnTo>
                  <a:lnTo>
                    <a:pt x="1270723" y="54940"/>
                  </a:lnTo>
                  <a:lnTo>
                    <a:pt x="1281049" y="52819"/>
                  </a:lnTo>
                  <a:lnTo>
                    <a:pt x="1289494" y="47066"/>
                  </a:lnTo>
                  <a:lnTo>
                    <a:pt x="1295196" y="38506"/>
                  </a:lnTo>
                  <a:lnTo>
                    <a:pt x="1297292" y="28041"/>
                  </a:lnTo>
                  <a:close/>
                </a:path>
                <a:path w="1500505" h="216535">
                  <a:moveTo>
                    <a:pt x="1500111" y="30772"/>
                  </a:moveTo>
                  <a:lnTo>
                    <a:pt x="1474876" y="584"/>
                  </a:lnTo>
                  <a:lnTo>
                    <a:pt x="1468120" y="825"/>
                  </a:lnTo>
                  <a:lnTo>
                    <a:pt x="1461655" y="3873"/>
                  </a:lnTo>
                  <a:lnTo>
                    <a:pt x="1363370" y="60744"/>
                  </a:lnTo>
                  <a:lnTo>
                    <a:pt x="1363370" y="27736"/>
                  </a:lnTo>
                  <a:lnTo>
                    <a:pt x="1361287" y="17272"/>
                  </a:lnTo>
                  <a:lnTo>
                    <a:pt x="1355598" y="8724"/>
                  </a:lnTo>
                  <a:lnTo>
                    <a:pt x="1347139" y="2946"/>
                  </a:lnTo>
                  <a:lnTo>
                    <a:pt x="1336789" y="825"/>
                  </a:lnTo>
                  <a:lnTo>
                    <a:pt x="1326464" y="2946"/>
                  </a:lnTo>
                  <a:lnTo>
                    <a:pt x="1318018" y="8724"/>
                  </a:lnTo>
                  <a:lnTo>
                    <a:pt x="1312303" y="17272"/>
                  </a:lnTo>
                  <a:lnTo>
                    <a:pt x="1310208" y="27736"/>
                  </a:lnTo>
                  <a:lnTo>
                    <a:pt x="1310208" y="189471"/>
                  </a:lnTo>
                  <a:lnTo>
                    <a:pt x="1312303" y="199948"/>
                  </a:lnTo>
                  <a:lnTo>
                    <a:pt x="1318018" y="208495"/>
                  </a:lnTo>
                  <a:lnTo>
                    <a:pt x="1326464" y="214261"/>
                  </a:lnTo>
                  <a:lnTo>
                    <a:pt x="1336789" y="216369"/>
                  </a:lnTo>
                  <a:lnTo>
                    <a:pt x="1347139" y="214261"/>
                  </a:lnTo>
                  <a:lnTo>
                    <a:pt x="1355598" y="208495"/>
                  </a:lnTo>
                  <a:lnTo>
                    <a:pt x="1361287" y="199948"/>
                  </a:lnTo>
                  <a:lnTo>
                    <a:pt x="1363370" y="189471"/>
                  </a:lnTo>
                  <a:lnTo>
                    <a:pt x="1363370" y="156222"/>
                  </a:lnTo>
                  <a:lnTo>
                    <a:pt x="1460754" y="211328"/>
                  </a:lnTo>
                  <a:lnTo>
                    <a:pt x="1467294" y="214871"/>
                  </a:lnTo>
                  <a:lnTo>
                    <a:pt x="1473987" y="215379"/>
                  </a:lnTo>
                  <a:lnTo>
                    <a:pt x="1487932" y="210337"/>
                  </a:lnTo>
                  <a:lnTo>
                    <a:pt x="1492910" y="205549"/>
                  </a:lnTo>
                  <a:lnTo>
                    <a:pt x="1498917" y="191909"/>
                  </a:lnTo>
                  <a:lnTo>
                    <a:pt x="1499222" y="185077"/>
                  </a:lnTo>
                  <a:lnTo>
                    <a:pt x="1494167" y="170891"/>
                  </a:lnTo>
                  <a:lnTo>
                    <a:pt x="1489722" y="165849"/>
                  </a:lnTo>
                  <a:lnTo>
                    <a:pt x="1483258" y="162839"/>
                  </a:lnTo>
                  <a:lnTo>
                    <a:pt x="1388084" y="108445"/>
                  </a:lnTo>
                  <a:lnTo>
                    <a:pt x="1484147" y="52400"/>
                  </a:lnTo>
                  <a:lnTo>
                    <a:pt x="1490599" y="49352"/>
                  </a:lnTo>
                  <a:lnTo>
                    <a:pt x="1495069" y="44424"/>
                  </a:lnTo>
                  <a:lnTo>
                    <a:pt x="1500111" y="30772"/>
                  </a:lnTo>
                  <a:close/>
                </a:path>
              </a:pathLst>
            </a:custGeom>
            <a:solidFill>
              <a:srgbClr val="717176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F942B52-C947-979B-53A0-DBE85279EDA7}"/>
                </a:ext>
              </a:extLst>
            </p:cNvPr>
            <p:cNvSpPr/>
            <p:nvPr/>
          </p:nvSpPr>
          <p:spPr>
            <a:xfrm>
              <a:off x="598195" y="184924"/>
              <a:ext cx="1518920" cy="332740"/>
            </a:xfrm>
            <a:custGeom>
              <a:avLst/>
              <a:gdLst/>
              <a:ahLst/>
              <a:cxnLst/>
              <a:rect l="l" t="t" r="r" b="b"/>
              <a:pathLst>
                <a:path w="1518920" h="332740">
                  <a:moveTo>
                    <a:pt x="69024" y="34493"/>
                  </a:moveTo>
                  <a:lnTo>
                    <a:pt x="47523" y="2590"/>
                  </a:lnTo>
                  <a:lnTo>
                    <a:pt x="34023" y="0"/>
                  </a:lnTo>
                  <a:lnTo>
                    <a:pt x="27051" y="647"/>
                  </a:lnTo>
                  <a:lnTo>
                    <a:pt x="0" y="34493"/>
                  </a:lnTo>
                  <a:lnTo>
                    <a:pt x="609" y="41579"/>
                  </a:lnTo>
                  <a:lnTo>
                    <a:pt x="27051" y="69265"/>
                  </a:lnTo>
                  <a:lnTo>
                    <a:pt x="34023" y="69900"/>
                  </a:lnTo>
                  <a:lnTo>
                    <a:pt x="41046" y="69265"/>
                  </a:lnTo>
                  <a:lnTo>
                    <a:pt x="68376" y="41579"/>
                  </a:lnTo>
                  <a:lnTo>
                    <a:pt x="69024" y="34493"/>
                  </a:lnTo>
                  <a:close/>
                </a:path>
                <a:path w="1518920" h="332740">
                  <a:moveTo>
                    <a:pt x="1503730" y="113118"/>
                  </a:moveTo>
                  <a:lnTo>
                    <a:pt x="1502600" y="106095"/>
                  </a:lnTo>
                  <a:lnTo>
                    <a:pt x="1499590" y="97878"/>
                  </a:lnTo>
                  <a:lnTo>
                    <a:pt x="1498841" y="96431"/>
                  </a:lnTo>
                  <a:lnTo>
                    <a:pt x="1498485" y="95694"/>
                  </a:lnTo>
                  <a:lnTo>
                    <a:pt x="1475727" y="64274"/>
                  </a:lnTo>
                  <a:lnTo>
                    <a:pt x="1446161" y="39281"/>
                  </a:lnTo>
                  <a:lnTo>
                    <a:pt x="1410995" y="22123"/>
                  </a:lnTo>
                  <a:lnTo>
                    <a:pt x="1371460" y="14236"/>
                  </a:lnTo>
                  <a:lnTo>
                    <a:pt x="1327010" y="17665"/>
                  </a:lnTo>
                  <a:lnTo>
                    <a:pt x="1286598" y="32943"/>
                  </a:lnTo>
                  <a:lnTo>
                    <a:pt x="1252118" y="58356"/>
                  </a:lnTo>
                  <a:lnTo>
                    <a:pt x="1225511" y="92227"/>
                  </a:lnTo>
                  <a:lnTo>
                    <a:pt x="1213307" y="131851"/>
                  </a:lnTo>
                  <a:lnTo>
                    <a:pt x="1215186" y="151904"/>
                  </a:lnTo>
                  <a:lnTo>
                    <a:pt x="1236751" y="186550"/>
                  </a:lnTo>
                  <a:lnTo>
                    <a:pt x="1273289" y="206946"/>
                  </a:lnTo>
                  <a:lnTo>
                    <a:pt x="1314424" y="215328"/>
                  </a:lnTo>
                  <a:lnTo>
                    <a:pt x="1344129" y="216585"/>
                  </a:lnTo>
                  <a:lnTo>
                    <a:pt x="1364691" y="215328"/>
                  </a:lnTo>
                  <a:lnTo>
                    <a:pt x="1384312" y="212432"/>
                  </a:lnTo>
                  <a:lnTo>
                    <a:pt x="1403083" y="207949"/>
                  </a:lnTo>
                  <a:lnTo>
                    <a:pt x="1404277" y="207645"/>
                  </a:lnTo>
                  <a:lnTo>
                    <a:pt x="1405382" y="207289"/>
                  </a:lnTo>
                  <a:lnTo>
                    <a:pt x="1414818" y="204482"/>
                  </a:lnTo>
                  <a:lnTo>
                    <a:pt x="1418755" y="201472"/>
                  </a:lnTo>
                  <a:lnTo>
                    <a:pt x="1421345" y="188125"/>
                  </a:lnTo>
                  <a:lnTo>
                    <a:pt x="1421485" y="187261"/>
                  </a:lnTo>
                  <a:lnTo>
                    <a:pt x="1421942" y="185534"/>
                  </a:lnTo>
                  <a:lnTo>
                    <a:pt x="1427429" y="173609"/>
                  </a:lnTo>
                  <a:lnTo>
                    <a:pt x="1436382" y="164363"/>
                  </a:lnTo>
                  <a:lnTo>
                    <a:pt x="1447927" y="158597"/>
                  </a:lnTo>
                  <a:lnTo>
                    <a:pt x="1461147" y="157124"/>
                  </a:lnTo>
                  <a:lnTo>
                    <a:pt x="1462036" y="157175"/>
                  </a:lnTo>
                  <a:lnTo>
                    <a:pt x="1463662" y="157378"/>
                  </a:lnTo>
                  <a:lnTo>
                    <a:pt x="1474304" y="158330"/>
                  </a:lnTo>
                  <a:lnTo>
                    <a:pt x="1481404" y="157340"/>
                  </a:lnTo>
                  <a:lnTo>
                    <a:pt x="1481810" y="157124"/>
                  </a:lnTo>
                  <a:lnTo>
                    <a:pt x="1486001" y="154914"/>
                  </a:lnTo>
                  <a:lnTo>
                    <a:pt x="1503502" y="119138"/>
                  </a:lnTo>
                  <a:lnTo>
                    <a:pt x="1503730" y="113118"/>
                  </a:lnTo>
                  <a:close/>
                </a:path>
                <a:path w="1518920" h="332740">
                  <a:moveTo>
                    <a:pt x="1518462" y="169633"/>
                  </a:moveTo>
                  <a:lnTo>
                    <a:pt x="1517510" y="155638"/>
                  </a:lnTo>
                  <a:lnTo>
                    <a:pt x="1515389" y="141973"/>
                  </a:lnTo>
                  <a:lnTo>
                    <a:pt x="1512138" y="128676"/>
                  </a:lnTo>
                  <a:lnTo>
                    <a:pt x="1510385" y="137401"/>
                  </a:lnTo>
                  <a:lnTo>
                    <a:pt x="1507921" y="146037"/>
                  </a:lnTo>
                  <a:lnTo>
                    <a:pt x="1504772" y="154571"/>
                  </a:lnTo>
                  <a:lnTo>
                    <a:pt x="1500924" y="162966"/>
                  </a:lnTo>
                  <a:lnTo>
                    <a:pt x="1500035" y="164858"/>
                  </a:lnTo>
                  <a:lnTo>
                    <a:pt x="1497545" y="170776"/>
                  </a:lnTo>
                  <a:lnTo>
                    <a:pt x="1496441" y="176517"/>
                  </a:lnTo>
                  <a:lnTo>
                    <a:pt x="1496339" y="185534"/>
                  </a:lnTo>
                  <a:lnTo>
                    <a:pt x="1496695" y="196723"/>
                  </a:lnTo>
                  <a:lnTo>
                    <a:pt x="1496555" y="198081"/>
                  </a:lnTo>
                  <a:lnTo>
                    <a:pt x="1492618" y="212826"/>
                  </a:lnTo>
                  <a:lnTo>
                    <a:pt x="1483677" y="224497"/>
                  </a:lnTo>
                  <a:lnTo>
                    <a:pt x="1471091" y="231927"/>
                  </a:lnTo>
                  <a:lnTo>
                    <a:pt x="1456169" y="233959"/>
                  </a:lnTo>
                  <a:lnTo>
                    <a:pt x="1455420" y="233908"/>
                  </a:lnTo>
                  <a:lnTo>
                    <a:pt x="1454010" y="233756"/>
                  </a:lnTo>
                  <a:lnTo>
                    <a:pt x="1444155" y="232968"/>
                  </a:lnTo>
                  <a:lnTo>
                    <a:pt x="1437335" y="233502"/>
                  </a:lnTo>
                  <a:lnTo>
                    <a:pt x="1432052" y="235242"/>
                  </a:lnTo>
                  <a:lnTo>
                    <a:pt x="1426832" y="238125"/>
                  </a:lnTo>
                  <a:lnTo>
                    <a:pt x="1424838" y="239306"/>
                  </a:lnTo>
                  <a:lnTo>
                    <a:pt x="1404289" y="249910"/>
                  </a:lnTo>
                  <a:lnTo>
                    <a:pt x="1358696" y="266128"/>
                  </a:lnTo>
                  <a:lnTo>
                    <a:pt x="1308569" y="274624"/>
                  </a:lnTo>
                  <a:lnTo>
                    <a:pt x="1283741" y="275513"/>
                  </a:lnTo>
                  <a:lnTo>
                    <a:pt x="1259674" y="274218"/>
                  </a:lnTo>
                  <a:lnTo>
                    <a:pt x="1236573" y="270852"/>
                  </a:lnTo>
                  <a:lnTo>
                    <a:pt x="1259103" y="294741"/>
                  </a:lnTo>
                  <a:lnTo>
                    <a:pt x="1286103" y="313537"/>
                  </a:lnTo>
                  <a:lnTo>
                    <a:pt x="1316837" y="326402"/>
                  </a:lnTo>
                  <a:lnTo>
                    <a:pt x="1350594" y="332435"/>
                  </a:lnTo>
                  <a:lnTo>
                    <a:pt x="1400708" y="327647"/>
                  </a:lnTo>
                  <a:lnTo>
                    <a:pt x="1445310" y="307911"/>
                  </a:lnTo>
                  <a:lnTo>
                    <a:pt x="1481607" y="275717"/>
                  </a:lnTo>
                  <a:lnTo>
                    <a:pt x="1506575" y="233959"/>
                  </a:lnTo>
                  <a:lnTo>
                    <a:pt x="1518158" y="183896"/>
                  </a:lnTo>
                  <a:lnTo>
                    <a:pt x="1518462" y="169633"/>
                  </a:lnTo>
                  <a:close/>
                </a:path>
              </a:pathLst>
            </a:custGeom>
            <a:solidFill>
              <a:srgbClr val="6BB7D0"/>
            </a:solidFill>
          </p:spPr>
          <p:txBody>
            <a:bodyPr wrap="square" lIns="0" tIns="0" rIns="0" bIns="0" rtlCol="0"/>
            <a:lstStyle/>
            <a:p>
              <a:endParaRPr sz="2141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F752AD-AB99-A279-772F-11061AD3E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14422" r="27000" b="22483"/>
          <a:stretch/>
        </p:blipFill>
        <p:spPr>
          <a:xfrm>
            <a:off x="3676869" y="1167025"/>
            <a:ext cx="1722053" cy="13595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2FF8A3D-EAE9-C801-775D-B285A34A6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21234" r="12905" b="39183"/>
          <a:stretch/>
        </p:blipFill>
        <p:spPr>
          <a:xfrm>
            <a:off x="1473647" y="5675870"/>
            <a:ext cx="3562711" cy="9673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DB9D8-B1A9-D23D-D230-BEBDBC547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32777" r="4017" b="28801"/>
          <a:stretch/>
        </p:blipFill>
        <p:spPr>
          <a:xfrm>
            <a:off x="7155644" y="5944411"/>
            <a:ext cx="3671210" cy="8330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6E9F881-1C2E-73B3-75EB-5F83091080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12017" r="23123" b="26353"/>
          <a:stretch/>
        </p:blipFill>
        <p:spPr>
          <a:xfrm>
            <a:off x="4964726" y="5675870"/>
            <a:ext cx="2190919" cy="11784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088E04F-5429-DA9A-16D8-4BC73FF018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98" t="30810" r="22481" b="27106"/>
          <a:stretch/>
        </p:blipFill>
        <p:spPr>
          <a:xfrm>
            <a:off x="4907158" y="4233240"/>
            <a:ext cx="1642013" cy="59629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D23BB0B-01FE-6CAF-EA4B-AD732830D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91" y="2728645"/>
            <a:ext cx="2719031" cy="115213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6A064B3-7810-9E6C-A124-DF5BA33FFB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37" y="4195528"/>
            <a:ext cx="2971624" cy="88937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A5F2372-2B4B-D2AA-7F5E-D72E7CB2CC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71" y="2741262"/>
            <a:ext cx="2265860" cy="1184095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7B5C80-CD78-459F-BA33-D0B8E96305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0" y="1434224"/>
            <a:ext cx="1150745" cy="104730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6BC0DDE-281B-8F6F-7AC1-2F3F1245C8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84" y="4242582"/>
            <a:ext cx="1989266" cy="106094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AAF5B0F-BE49-9A74-BCDD-B951EA25A5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35" y="1539544"/>
            <a:ext cx="4251956" cy="74429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D5887BE-9986-7275-E5B5-77B3B97DBB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49" y="5143735"/>
            <a:ext cx="1951499" cy="7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38043" y="6087818"/>
            <a:ext cx="2253957" cy="6081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C3B20-ACEB-12C8-596E-7123BAC591FC}"/>
              </a:ext>
            </a:extLst>
          </p:cNvPr>
          <p:cNvSpPr txBox="1"/>
          <p:nvPr/>
        </p:nvSpPr>
        <p:spPr>
          <a:xfrm>
            <a:off x="3047999" y="2072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u="none" strike="noStrike" baseline="0" dirty="0">
                <a:solidFill>
                  <a:srgbClr val="000000"/>
                </a:solidFill>
                <a:latin typeface="Noto Sans" panose="020B0502040204020203" pitchFamily="34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Noto Sans" panose="020B0502040204020203" pitchFamily="34" charset="0"/>
              </a:rPr>
              <a:t>Пельтьє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Noto Sans" panose="020B0502040204020203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Noto Sans" panose="020B0502040204020203" pitchFamily="34" charset="0"/>
              </a:rPr>
              <a:t>vs</a:t>
            </a:r>
            <a:r>
              <a:rPr lang="uk-UA" sz="3200" b="0" i="0" u="none" strike="noStrike" baseline="0" dirty="0">
                <a:solidFill>
                  <a:srgbClr val="002060"/>
                </a:solidFill>
                <a:latin typeface="Noto Sans" panose="020B0502040204020203" pitchFamily="34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Noto Sans" panose="020B0502040204020203" pitchFamily="34" charset="0"/>
              </a:rPr>
              <a:t>Компресор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A19C5-DC18-CB1F-25CC-2EC9ACA61A39}"/>
              </a:ext>
            </a:extLst>
          </p:cNvPr>
          <p:cNvSpPr txBox="1"/>
          <p:nvPr/>
        </p:nvSpPr>
        <p:spPr>
          <a:xfrm>
            <a:off x="2307934" y="753363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Дві</a:t>
            </a:r>
            <a:r>
              <a:rPr lang="ru-RU" sz="1800" b="0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технології</a:t>
            </a:r>
            <a:r>
              <a:rPr lang="ru-RU" sz="1800" b="0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нагрівання</a:t>
            </a:r>
            <a:r>
              <a:rPr lang="ru-RU" sz="1800" b="0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охолодження</a:t>
            </a:r>
            <a:r>
              <a:rPr lang="ru-RU" dirty="0">
                <a:solidFill>
                  <a:srgbClr val="002060"/>
                </a:solidFill>
                <a:latin typeface="Noto Sans" panose="020B0502040504020204" pitchFamily="34" charset="0"/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498FD9-1B6F-B24C-41E6-C13DF1BB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40" y="162762"/>
            <a:ext cx="2086377" cy="1010992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BED890-99D9-0D98-6A5D-07BA87680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523" y="653562"/>
            <a:ext cx="3309257" cy="26010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B141F0-D555-AE7C-8DDE-A19909B22E2D}"/>
              </a:ext>
            </a:extLst>
          </p:cNvPr>
          <p:cNvSpPr txBox="1"/>
          <p:nvPr/>
        </p:nvSpPr>
        <p:spPr>
          <a:xfrm>
            <a:off x="9699334" y="3304085"/>
            <a:ext cx="1687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КОМПРЕСОР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C248FF-8839-DA8A-17A5-77596F46F008}"/>
              </a:ext>
            </a:extLst>
          </p:cNvPr>
          <p:cNvSpPr txBox="1"/>
          <p:nvPr/>
        </p:nvSpPr>
        <p:spPr>
          <a:xfrm>
            <a:off x="777407" y="1224812"/>
            <a:ext cx="330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ТЕХНОЛОГІЯ ПЕЛЬТЬЄ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E10DFE1-BA87-4B61-28CA-BDDB563625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10872" r="3633" b="14667"/>
          <a:stretch/>
        </p:blipFill>
        <p:spPr bwMode="auto">
          <a:xfrm>
            <a:off x="905540" y="1591023"/>
            <a:ext cx="4846320" cy="2766060"/>
          </a:xfrm>
          <a:prstGeom prst="rect">
            <a:avLst/>
          </a:prstGeom>
          <a:ln>
            <a:noFill/>
          </a:ln>
          <a:effectLst>
            <a:softEdge rad="101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77B8C3-147D-9978-56F1-919ADE571BC6}"/>
              </a:ext>
            </a:extLst>
          </p:cNvPr>
          <p:cNvSpPr txBox="1"/>
          <p:nvPr/>
        </p:nvSpPr>
        <p:spPr>
          <a:xfrm>
            <a:off x="1556656" y="4568478"/>
            <a:ext cx="72861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Пельтьє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тепловий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насос.</a:t>
            </a:r>
          </a:p>
          <a:p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Енергія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перекачується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холодного боку на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гарячу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Змінюючи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полярність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струму,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поміняти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місцями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гарячу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холодну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сторони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протікає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постійний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струм,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різниця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температур. Холодна сторона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Пельтьє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забирає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тепло з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протилежному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боці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655BC67-7941-80BD-12C6-240806416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769" y="3700872"/>
            <a:ext cx="3158763" cy="20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5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1" y="3091610"/>
            <a:ext cx="9317182" cy="1118127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ts val="1200"/>
              </a:spcBef>
            </a:pPr>
            <a:r>
              <a:rPr lang="ru-RU" sz="1800" b="1" kern="0" dirty="0">
                <a:solidFill>
                  <a:srgbClr val="3D3D3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br>
              <a:rPr lang="ru-RU" sz="2000" kern="0" dirty="0">
                <a:solidFill>
                  <a:srgbClr val="3D3D3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ru-RU" sz="4800" dirty="0"/>
          </a:p>
        </p:txBody>
      </p:sp>
      <p:grpSp>
        <p:nvGrpSpPr>
          <p:cNvPr id="5" name="Google Shape;120;p28"/>
          <p:cNvGrpSpPr/>
          <p:nvPr/>
        </p:nvGrpSpPr>
        <p:grpSpPr>
          <a:xfrm>
            <a:off x="1753085" y="6191623"/>
            <a:ext cx="10438915" cy="608101"/>
            <a:chOff x="1178865" y="5846113"/>
            <a:chExt cx="9432333" cy="675442"/>
          </a:xfrm>
        </p:grpSpPr>
        <p:cxnSp>
          <p:nvCxnSpPr>
            <p:cNvPr id="7" name="Google Shape;122;p28"/>
            <p:cNvCxnSpPr/>
            <p:nvPr/>
          </p:nvCxnSpPr>
          <p:spPr>
            <a:xfrm>
              <a:off x="1178865" y="6479574"/>
              <a:ext cx="9157362" cy="4198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" name="Google Shape;123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74581" y="5846113"/>
              <a:ext cx="2036617" cy="6754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55B7A-1713-9585-FAB5-B0E3293F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85" y="109532"/>
            <a:ext cx="10242972" cy="4263318"/>
          </a:xfrm>
          <a:prstGeom prst="rect">
            <a:avLst/>
          </a:prstGeom>
        </p:spPr>
      </p:pic>
      <p:pic>
        <p:nvPicPr>
          <p:cNvPr id="14" name="Google Shape;359;p36">
            <a:extLst>
              <a:ext uri="{FF2B5EF4-FFF2-40B4-BE49-F238E27FC236}">
                <a16:creationId xmlns:a16="http://schemas.microsoft.com/office/drawing/2014/main" id="{F379C2BD-5BFB-8A4A-C0C1-9987D8498C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0" y="0"/>
            <a:ext cx="2087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9F2AC8-2BED-CCC5-ED79-AD0314E70DD0}"/>
              </a:ext>
            </a:extLst>
          </p:cNvPr>
          <p:cNvSpPr txBox="1"/>
          <p:nvPr/>
        </p:nvSpPr>
        <p:spPr>
          <a:xfrm>
            <a:off x="1306286" y="4497125"/>
            <a:ext cx="10581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Порівняння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енергоспоживання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камер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постійного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клімату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Memmert</a:t>
            </a:r>
            <a:r>
              <a:rPr lang="en-US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HPPeco</a:t>
            </a:r>
            <a:r>
              <a:rPr lang="en-US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з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технологією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AdvancedPeltier</a:t>
            </a:r>
            <a:r>
              <a:rPr lang="en-US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(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впроваджена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з 2021 року) з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аналогічними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комерційно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доступними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50575F"/>
                </a:solidFill>
                <a:latin typeface="Noto Sans" panose="020B0502040504020204" pitchFamily="34" charset="0"/>
              </a:rPr>
              <a:t>приладами</a:t>
            </a:r>
            <a:r>
              <a:rPr lang="ru-RU" sz="1800" b="0" i="0" u="none" strike="noStrike" baseline="0" dirty="0">
                <a:solidFill>
                  <a:srgbClr val="50575F"/>
                </a:solidFill>
                <a:latin typeface="Noto Sans" panose="020B0502040504020204" pitchFamily="34" charset="0"/>
              </a:rPr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9D942-9D15-7A0F-793F-89000BA304CE}"/>
              </a:ext>
            </a:extLst>
          </p:cNvPr>
          <p:cNvSpPr txBox="1"/>
          <p:nvPr/>
        </p:nvSpPr>
        <p:spPr>
          <a:xfrm>
            <a:off x="1583871" y="5360380"/>
            <a:ext cx="10581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Енергоспоживання приладів з елементом </a:t>
            </a:r>
            <a:r>
              <a:rPr lang="uk-UA" sz="2000" b="1" dirty="0" err="1">
                <a:solidFill>
                  <a:srgbClr val="002060"/>
                </a:solidFill>
                <a:latin typeface="Noto Sans" panose="020B0502040504020204" pitchFamily="34" charset="0"/>
              </a:rPr>
              <a:t>П</a:t>
            </a:r>
            <a:r>
              <a:rPr lang="uk-UA" sz="2000" b="1" i="0" u="none" strike="noStrike" baseline="0" dirty="0" err="1">
                <a:solidFill>
                  <a:srgbClr val="002060"/>
                </a:solidFill>
                <a:latin typeface="Noto Sans" panose="020B0502040504020204" pitchFamily="34" charset="0"/>
              </a:rPr>
              <a:t>ельтьє</a:t>
            </a:r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 </a:t>
            </a:r>
          </a:p>
          <a:p>
            <a:pPr algn="ctr"/>
            <a:r>
              <a:rPr lang="uk-UA" sz="2000" b="1" i="0" u="none" strike="noStrike" baseline="0" dirty="0">
                <a:solidFill>
                  <a:srgbClr val="002060"/>
                </a:solidFill>
                <a:latin typeface="Noto Sans" panose="020B0502040504020204" pitchFamily="34" charset="0"/>
              </a:rPr>
              <a:t>значно менше ніж пристроїв з компресором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056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13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2E8A8BC0AD3CF4A80AC13B70C33CD54" ma:contentTypeVersion="5" ma:contentTypeDescription="Створення нового документа." ma:contentTypeScope="" ma:versionID="377e3804ae995d64e62222357195915a">
  <xsd:schema xmlns:xsd="http://www.w3.org/2001/XMLSchema" xmlns:xs="http://www.w3.org/2001/XMLSchema" xmlns:p="http://schemas.microsoft.com/office/2006/metadata/properties" xmlns:ns3="f63810df-6cb4-459f-9094-9987a589dab6" xmlns:ns4="89a3ccb9-b46c-4286-b5b4-2cda64e8680b" targetNamespace="http://schemas.microsoft.com/office/2006/metadata/properties" ma:root="true" ma:fieldsID="55edc671b8b7bbcc5b2796d23efac2a7" ns3:_="" ns4:_="">
    <xsd:import namespace="f63810df-6cb4-459f-9094-9987a589dab6"/>
    <xsd:import namespace="89a3ccb9-b46c-4286-b5b4-2cda64e868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810df-6cb4-459f-9094-9987a589da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3ccb9-b46c-4286-b5b4-2cda64e86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F5C52-0A86-417B-9891-3982C1B5EA3A}">
  <ds:schemaRefs>
    <ds:schemaRef ds:uri="http://purl.org/dc/elements/1.1/"/>
    <ds:schemaRef ds:uri="89a3ccb9-b46c-4286-b5b4-2cda64e8680b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63810df-6cb4-459f-9094-9987a589dab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AEBD55-AADE-46C0-AB0F-51FE28637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810df-6cb4-459f-9094-9987a589dab6"/>
    <ds:schemaRef ds:uri="89a3ccb9-b46c-4286-b5b4-2cda64e86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4B0BCD-E737-4DD8-AB78-8B31D1F50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931</TotalTime>
  <Words>2003</Words>
  <Application>Microsoft Office PowerPoint</Application>
  <PresentationFormat>Широкий екран</PresentationFormat>
  <Paragraphs>248</Paragraphs>
  <Slides>22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39" baseType="lpstr">
      <vt:lpstr>Arial</vt:lpstr>
      <vt:lpstr>Baloo Chettan 2</vt:lpstr>
      <vt:lpstr>Calibri</vt:lpstr>
      <vt:lpstr>Century Gothic</vt:lpstr>
      <vt:lpstr>HurmeGeometricSans_SemiBold</vt:lpstr>
      <vt:lpstr>interface</vt:lpstr>
      <vt:lpstr>Noto Sans</vt:lpstr>
      <vt:lpstr>ProximaNova</vt:lpstr>
      <vt:lpstr>Roboto-Bold</vt:lpstr>
      <vt:lpstr>Symbol</vt:lpstr>
      <vt:lpstr>Times New Roman</vt:lpstr>
      <vt:lpstr>Trebuchet MS</vt:lpstr>
      <vt:lpstr>UkrainianPragmatica</vt:lpstr>
      <vt:lpstr>Verdana</vt:lpstr>
      <vt:lpstr>Wingdings 3</vt:lpstr>
      <vt:lpstr>Легкий дым</vt:lpstr>
      <vt:lpstr>Office Theme</vt:lpstr>
      <vt:lpstr>Презентація PowerPoint</vt:lpstr>
      <vt:lpstr>  </vt:lpstr>
      <vt:lpstr>ВАРТО ЗВЕРНУТИ УВАГУ 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</vt:lpstr>
      <vt:lpstr>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Аналізатори активності води Rotronic  </vt:lpstr>
      <vt:lpstr>Прилад для визначення числа падіння   Grain X - призначений для вимірювання активності альфа-амілази в пшениці, житі та борошні за методом Хагберг-Пертена.   </vt:lpstr>
      <vt:lpstr>Зовнішній вигляд приладу GrainX </vt:lpstr>
      <vt:lpstr>Переваги ПЧП по методу Хагберг-Пертена GrainX:</vt:lpstr>
      <vt:lpstr>Презентація PowerPoint</vt:lpstr>
      <vt:lpstr>Презентація PowerPoint</vt:lpstr>
      <vt:lpstr> Дякуємо за увагу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Ганна Сергіївна</dc:creator>
  <cp:lastModifiedBy>Коломоєць Ольга Володимирівна</cp:lastModifiedBy>
  <cp:revision>126</cp:revision>
  <dcterms:created xsi:type="dcterms:W3CDTF">2021-12-22T07:30:22Z</dcterms:created>
  <dcterms:modified xsi:type="dcterms:W3CDTF">2022-11-06T16:42:37Z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0x010100B2E8A8BC0AD3CF4A80AC13B70C33CD54</vt:lpwstr>
  </property>
</Properties>
</file>